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12599988" cy="17819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1"/>
    <p:restoredTop sz="94537"/>
  </p:normalViewPr>
  <p:slideViewPr>
    <p:cSldViewPr snapToGrid="0" snapToObjects="1">
      <p:cViewPr>
        <p:scale>
          <a:sx n="100" d="100"/>
          <a:sy n="100" d="100"/>
        </p:scale>
        <p:origin x="1224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FD243-16EF-0044-B38B-2C1CBCCCE260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CF00D-D2C6-3141-98BD-409B59D4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0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CF00D-D2C6-3141-98BD-409B59D4EF3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5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916325"/>
            <a:ext cx="10709990" cy="6203891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9359463"/>
            <a:ext cx="9449991" cy="4302298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40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8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948733"/>
            <a:ext cx="2716872" cy="15101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948733"/>
            <a:ext cx="7993117" cy="15101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2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442552"/>
            <a:ext cx="10867490" cy="7412494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1925172"/>
            <a:ext cx="10867490" cy="3898055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5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948737"/>
            <a:ext cx="10867490" cy="34443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368300"/>
            <a:ext cx="5330385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509136"/>
            <a:ext cx="5330385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368300"/>
            <a:ext cx="5356636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509136"/>
            <a:ext cx="5356636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36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0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565709"/>
            <a:ext cx="6378744" cy="12663528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565709"/>
            <a:ext cx="6378744" cy="12663528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33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948737"/>
            <a:ext cx="10867490" cy="3444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743667"/>
            <a:ext cx="10867490" cy="1130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6516215"/>
            <a:ext cx="4252496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45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7A8330A-C4D5-5C4B-AF8E-6A4994F35917}"/>
              </a:ext>
            </a:extLst>
          </p:cNvPr>
          <p:cNvSpPr/>
          <p:nvPr/>
        </p:nvSpPr>
        <p:spPr>
          <a:xfrm>
            <a:off x="167678" y="902907"/>
            <a:ext cx="1530835" cy="677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souhaitez diffuser des données de recherche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D451A65-C473-3E49-9B73-29F2E05CE5B5}"/>
              </a:ext>
            </a:extLst>
          </p:cNvPr>
          <p:cNvGrpSpPr/>
          <p:nvPr/>
        </p:nvGrpSpPr>
        <p:grpSpPr>
          <a:xfrm>
            <a:off x="125057" y="1813537"/>
            <a:ext cx="1616068" cy="1440000"/>
            <a:chOff x="645870" y="1416865"/>
            <a:chExt cx="1616068" cy="1440000"/>
          </a:xfrm>
        </p:grpSpPr>
        <p:sp>
          <p:nvSpPr>
            <p:cNvPr id="4" name="Losange 3">
              <a:extLst>
                <a:ext uri="{FF2B5EF4-FFF2-40B4-BE49-F238E27FC236}">
                  <a16:creationId xmlns:a16="http://schemas.microsoft.com/office/drawing/2014/main" id="{BB52B2D0-AC2E-CC41-8065-CC46F61F4DB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8B28E5-2AF4-F148-A7C7-C9F253E8A229}"/>
                </a:ext>
              </a:extLst>
            </p:cNvPr>
            <p:cNvSpPr/>
            <p:nvPr/>
          </p:nvSpPr>
          <p:spPr>
            <a:xfrm>
              <a:off x="761281" y="1696353"/>
              <a:ext cx="1401679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Les données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ont-elles été produites dans le cadre d'un partenariat ?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B4839584-740E-B34A-98B5-3A39D782BA09}"/>
              </a:ext>
            </a:extLst>
          </p:cNvPr>
          <p:cNvGrpSpPr/>
          <p:nvPr/>
        </p:nvGrpSpPr>
        <p:grpSpPr>
          <a:xfrm>
            <a:off x="2042111" y="1813537"/>
            <a:ext cx="1616068" cy="1440000"/>
            <a:chOff x="645870" y="1416865"/>
            <a:chExt cx="1616068" cy="1440000"/>
          </a:xfrm>
        </p:grpSpPr>
        <p:sp>
          <p:nvSpPr>
            <p:cNvPr id="9" name="Losange 8">
              <a:extLst>
                <a:ext uri="{FF2B5EF4-FFF2-40B4-BE49-F238E27FC236}">
                  <a16:creationId xmlns:a16="http://schemas.microsoft.com/office/drawing/2014/main" id="{D88EED1E-D4F6-8644-B766-8B1D52686A3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8B6AA0-8AB5-414D-B3B9-AE0F2EB43C96}"/>
                </a:ext>
              </a:extLst>
            </p:cNvPr>
            <p:cNvSpPr/>
            <p:nvPr/>
          </p:nvSpPr>
          <p:spPr>
            <a:xfrm>
              <a:off x="753064" y="1850241"/>
              <a:ext cx="140167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À qui le contrat attribue-t-il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les droits ?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A0623-8027-8F4E-AD59-D315A7254B91}"/>
              </a:ext>
            </a:extLst>
          </p:cNvPr>
          <p:cNvSpPr/>
          <p:nvPr/>
        </p:nvSpPr>
        <p:spPr>
          <a:xfrm>
            <a:off x="4041763" y="1545808"/>
            <a:ext cx="1665171" cy="32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Partage / Copropriété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DFF2A38-97D0-344F-94F7-A08FAB2F406F}"/>
              </a:ext>
            </a:extLst>
          </p:cNvPr>
          <p:cNvCxnSpPr>
            <a:stCxn id="5" idx="2"/>
            <a:endCxn id="4" idx="0"/>
          </p:cNvCxnSpPr>
          <p:nvPr/>
        </p:nvCxnSpPr>
        <p:spPr>
          <a:xfrm flipH="1">
            <a:off x="933091" y="1580581"/>
            <a:ext cx="5" cy="23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64199F88-1849-2945-B35B-15E2DA7B6A6B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1741125" y="2533537"/>
            <a:ext cx="300986" cy="0"/>
          </a:xfrm>
          <a:prstGeom prst="straightConnector1">
            <a:avLst/>
          </a:prstGeom>
          <a:ln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>
            <a:extLst>
              <a:ext uri="{FF2B5EF4-FFF2-40B4-BE49-F238E27FC236}">
                <a16:creationId xmlns:a16="http://schemas.microsoft.com/office/drawing/2014/main" id="{E307DFC4-0630-8549-9B5C-26E3441D3159}"/>
              </a:ext>
            </a:extLst>
          </p:cNvPr>
          <p:cNvCxnSpPr>
            <a:stCxn id="9" idx="3"/>
            <a:endCxn id="12" idx="1"/>
          </p:cNvCxnSpPr>
          <p:nvPr/>
        </p:nvCxnSpPr>
        <p:spPr>
          <a:xfrm flipV="1">
            <a:off x="3658179" y="1708341"/>
            <a:ext cx="383584" cy="8251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164949B-DF41-804C-8832-E1700EB0239D}"/>
              </a:ext>
            </a:extLst>
          </p:cNvPr>
          <p:cNvSpPr/>
          <p:nvPr/>
        </p:nvSpPr>
        <p:spPr>
          <a:xfrm>
            <a:off x="5938110" y="1375037"/>
            <a:ext cx="3271150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sous conditions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Consultez les conditions du contrat (confidentialité/propriété intellectuelle)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C56F4DDB-64CA-4B45-ACAB-19835134CA56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5706934" y="1708341"/>
            <a:ext cx="231176" cy="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640755D-C09C-4F40-AE61-1C4C56FF12C3}"/>
              </a:ext>
            </a:extLst>
          </p:cNvPr>
          <p:cNvSpPr/>
          <p:nvPr/>
        </p:nvSpPr>
        <p:spPr>
          <a:xfrm>
            <a:off x="4041763" y="2326954"/>
            <a:ext cx="1665171" cy="409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employeur /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1FF504C-A928-364D-B67B-C1387310E246}"/>
              </a:ext>
            </a:extLst>
          </p:cNvPr>
          <p:cNvSpPr/>
          <p:nvPr/>
        </p:nvSpPr>
        <p:spPr>
          <a:xfrm>
            <a:off x="5938110" y="2193202"/>
            <a:ext cx="3271150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possible sous réserve d'une réglementation particulière ou d'un droit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(voir plus bas - données protégées ou protégeables)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EB52356-50ED-AA45-AA49-D4874B7AC720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>
            <a:off x="5706934" y="2531687"/>
            <a:ext cx="231176" cy="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2C59506-A8AA-7744-B99A-36E4F66EF775}"/>
              </a:ext>
            </a:extLst>
          </p:cNvPr>
          <p:cNvCxnSpPr>
            <a:stCxn id="9" idx="3"/>
            <a:endCxn id="26" idx="1"/>
          </p:cNvCxnSpPr>
          <p:nvPr/>
        </p:nvCxnSpPr>
        <p:spPr>
          <a:xfrm flipV="1">
            <a:off x="3658179" y="2531687"/>
            <a:ext cx="383584" cy="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F8BAC4F-55E8-0340-B56F-0152F8E35869}"/>
              </a:ext>
            </a:extLst>
          </p:cNvPr>
          <p:cNvSpPr/>
          <p:nvPr/>
        </p:nvSpPr>
        <p:spPr>
          <a:xfrm>
            <a:off x="4041763" y="3197407"/>
            <a:ext cx="1665171" cy="32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Tiers ou partenaire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ACBF585-C513-6649-ACCB-DAD7B9583784}"/>
              </a:ext>
            </a:extLst>
          </p:cNvPr>
          <p:cNvSpPr/>
          <p:nvPr/>
        </p:nvSpPr>
        <p:spPr>
          <a:xfrm>
            <a:off x="5938110" y="3026636"/>
            <a:ext cx="3271150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interdite par principe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sauf autorisation du titulaire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782D219-9CA6-2947-A5CE-88B6B0D99A70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>
            <a:off x="5706934" y="3359940"/>
            <a:ext cx="231176" cy="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>
            <a:extLst>
              <a:ext uri="{FF2B5EF4-FFF2-40B4-BE49-F238E27FC236}">
                <a16:creationId xmlns:a16="http://schemas.microsoft.com/office/drawing/2014/main" id="{CCE9069C-B96D-1346-932B-CDC76202189A}"/>
              </a:ext>
            </a:extLst>
          </p:cNvPr>
          <p:cNvCxnSpPr>
            <a:stCxn id="9" idx="3"/>
            <a:endCxn id="33" idx="1"/>
          </p:cNvCxnSpPr>
          <p:nvPr/>
        </p:nvCxnSpPr>
        <p:spPr>
          <a:xfrm>
            <a:off x="3658179" y="2533537"/>
            <a:ext cx="383584" cy="826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0C66C8F-39FB-D344-B954-314870C468A1}"/>
              </a:ext>
            </a:extLst>
          </p:cNvPr>
          <p:cNvGrpSpPr/>
          <p:nvPr/>
        </p:nvGrpSpPr>
        <p:grpSpPr>
          <a:xfrm>
            <a:off x="126952" y="3486493"/>
            <a:ext cx="1616068" cy="1440000"/>
            <a:chOff x="645870" y="1416865"/>
            <a:chExt cx="1616068" cy="1440000"/>
          </a:xfrm>
        </p:grpSpPr>
        <p:sp>
          <p:nvSpPr>
            <p:cNvPr id="43" name="Losange 42">
              <a:extLst>
                <a:ext uri="{FF2B5EF4-FFF2-40B4-BE49-F238E27FC236}">
                  <a16:creationId xmlns:a16="http://schemas.microsoft.com/office/drawing/2014/main" id="{F9AA6228-FC24-7F4A-AA14-3054E868BC8B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87ECC0F-F2E3-254C-80C7-CDA273E5A894}"/>
                </a:ext>
              </a:extLst>
            </p:cNvPr>
            <p:cNvSpPr/>
            <p:nvPr/>
          </p:nvSpPr>
          <p:spPr>
            <a:xfrm>
              <a:off x="761281" y="1663695"/>
              <a:ext cx="140167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Les données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ont-elles été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produites dans le cadre d'une prestation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de services ?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BC6DC047-1BDF-5849-B1DE-9F9E75713D95}"/>
              </a:ext>
            </a:extLst>
          </p:cNvPr>
          <p:cNvGrpSpPr/>
          <p:nvPr/>
        </p:nvGrpSpPr>
        <p:grpSpPr>
          <a:xfrm>
            <a:off x="135168" y="5173943"/>
            <a:ext cx="1616068" cy="1440000"/>
            <a:chOff x="645870" y="1416865"/>
            <a:chExt cx="1616068" cy="1440000"/>
          </a:xfrm>
        </p:grpSpPr>
        <p:sp>
          <p:nvSpPr>
            <p:cNvPr id="47" name="Losange 46">
              <a:extLst>
                <a:ext uri="{FF2B5EF4-FFF2-40B4-BE49-F238E27FC236}">
                  <a16:creationId xmlns:a16="http://schemas.microsoft.com/office/drawing/2014/main" id="{1781909C-896A-9C47-9476-0C21E92C62B6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B7D3FE3-9058-F740-82AD-47D8300B3499}"/>
                </a:ext>
              </a:extLst>
            </p:cNvPr>
            <p:cNvSpPr/>
            <p:nvPr/>
          </p:nvSpPr>
          <p:spPr>
            <a:xfrm>
              <a:off x="753065" y="1818546"/>
              <a:ext cx="140167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Votre institution</a:t>
              </a:r>
              <a:endParaRPr lang="fr-FR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a-t-elle 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la propriété/titularité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des données ?</a:t>
              </a:r>
            </a:p>
          </p:txBody>
        </p:sp>
      </p:grp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FBBC155-5CE1-064E-89D3-26C598B2ED32}"/>
              </a:ext>
            </a:extLst>
          </p:cNvPr>
          <p:cNvCxnSpPr>
            <a:stCxn id="4" idx="2"/>
            <a:endCxn id="43" idx="0"/>
          </p:cNvCxnSpPr>
          <p:nvPr/>
        </p:nvCxnSpPr>
        <p:spPr>
          <a:xfrm>
            <a:off x="933091" y="3253537"/>
            <a:ext cx="1895" cy="23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A49D2DED-4AA6-9745-B038-F5BF7E0818AD}"/>
              </a:ext>
            </a:extLst>
          </p:cNvPr>
          <p:cNvCxnSpPr>
            <a:stCxn id="43" idx="2"/>
            <a:endCxn id="47" idx="0"/>
          </p:cNvCxnSpPr>
          <p:nvPr/>
        </p:nvCxnSpPr>
        <p:spPr>
          <a:xfrm>
            <a:off x="934986" y="4926493"/>
            <a:ext cx="8216" cy="2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ngle 53">
            <a:extLst>
              <a:ext uri="{FF2B5EF4-FFF2-40B4-BE49-F238E27FC236}">
                <a16:creationId xmlns:a16="http://schemas.microsoft.com/office/drawing/2014/main" id="{47F0876C-4EDE-EF43-9065-F8C1A2B570C3}"/>
              </a:ext>
            </a:extLst>
          </p:cNvPr>
          <p:cNvCxnSpPr>
            <a:cxnSpLocks/>
            <a:stCxn id="43" idx="3"/>
            <a:endCxn id="34" idx="2"/>
          </p:cNvCxnSpPr>
          <p:nvPr/>
        </p:nvCxnSpPr>
        <p:spPr>
          <a:xfrm flipV="1">
            <a:off x="1743020" y="3704310"/>
            <a:ext cx="5830665" cy="5021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4436382-FA7A-D54F-B8F6-6BD6F81DA868}"/>
              </a:ext>
            </a:extLst>
          </p:cNvPr>
          <p:cNvGrpSpPr/>
          <p:nvPr/>
        </p:nvGrpSpPr>
        <p:grpSpPr>
          <a:xfrm>
            <a:off x="469785" y="6861397"/>
            <a:ext cx="946841" cy="801521"/>
            <a:chOff x="963977" y="1566716"/>
            <a:chExt cx="946841" cy="801521"/>
          </a:xfrm>
        </p:grpSpPr>
        <p:sp>
          <p:nvSpPr>
            <p:cNvPr id="58" name="Losange 57">
              <a:extLst>
                <a:ext uri="{FF2B5EF4-FFF2-40B4-BE49-F238E27FC236}">
                  <a16:creationId xmlns:a16="http://schemas.microsoft.com/office/drawing/2014/main" id="{CE326919-A4E0-D44F-AE7B-60BC8C5313B6}"/>
                </a:ext>
              </a:extLst>
            </p:cNvPr>
            <p:cNvSpPr/>
            <p:nvPr/>
          </p:nvSpPr>
          <p:spPr>
            <a:xfrm>
              <a:off x="963977" y="1566716"/>
              <a:ext cx="946841" cy="801521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215DAE-0FBD-D149-9CFE-D6E4E943B5E2}"/>
                </a:ext>
              </a:extLst>
            </p:cNvPr>
            <p:cNvSpPr/>
            <p:nvPr/>
          </p:nvSpPr>
          <p:spPr>
            <a:xfrm>
              <a:off x="1086979" y="1782920"/>
              <a:ext cx="7008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S'agit-il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</a:p>
          </p:txBody>
        </p:sp>
      </p:grpSp>
      <p:cxnSp>
        <p:nvCxnSpPr>
          <p:cNvPr id="63" name="Connecteur en angle 62">
            <a:extLst>
              <a:ext uri="{FF2B5EF4-FFF2-40B4-BE49-F238E27FC236}">
                <a16:creationId xmlns:a16="http://schemas.microsoft.com/office/drawing/2014/main" id="{F38FF176-C058-744C-9856-0D8A879B062C}"/>
              </a:ext>
            </a:extLst>
          </p:cNvPr>
          <p:cNvCxnSpPr>
            <a:cxnSpLocks/>
            <a:stCxn id="47" idx="3"/>
          </p:cNvCxnSpPr>
          <p:nvPr/>
        </p:nvCxnSpPr>
        <p:spPr>
          <a:xfrm flipV="1">
            <a:off x="1751240" y="4559101"/>
            <a:ext cx="5822449" cy="1334842"/>
          </a:xfrm>
          <a:prstGeom prst="bentConnector3">
            <a:avLst>
              <a:gd name="adj1" fmla="val 57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4180BF30-A3DB-394F-B5F1-C77E86E544B2}"/>
              </a:ext>
            </a:extLst>
          </p:cNvPr>
          <p:cNvCxnSpPr>
            <a:endCxn id="34" idx="2"/>
          </p:cNvCxnSpPr>
          <p:nvPr/>
        </p:nvCxnSpPr>
        <p:spPr>
          <a:xfrm flipV="1">
            <a:off x="7573685" y="3704314"/>
            <a:ext cx="0" cy="846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479F495A-4FDA-5144-9B08-463C8DA90336}"/>
              </a:ext>
            </a:extLst>
          </p:cNvPr>
          <p:cNvSpPr/>
          <p:nvPr/>
        </p:nvSpPr>
        <p:spPr>
          <a:xfrm>
            <a:off x="3531478" y="6669639"/>
            <a:ext cx="1665171" cy="7973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relatives à la sécurité, à la défense ou au secteur scientifique protégé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A83D0-CF97-E645-A680-1F95681D5024}"/>
              </a:ext>
            </a:extLst>
          </p:cNvPr>
          <p:cNvSpPr/>
          <p:nvPr/>
        </p:nvSpPr>
        <p:spPr>
          <a:xfrm>
            <a:off x="5583297" y="6239335"/>
            <a:ext cx="2231193" cy="865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Protection du Secret de la Défense Nationale (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PSDN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</a:p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Sûreté de l’État, sécurité publique, sécurité des personnes et des biens (ex : MOT)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CB3180B1-189C-7C4E-A1EE-3334F02C29F4}"/>
              </a:ext>
            </a:extLst>
          </p:cNvPr>
          <p:cNvSpPr/>
          <p:nvPr/>
        </p:nvSpPr>
        <p:spPr>
          <a:xfrm>
            <a:off x="8094444" y="6397880"/>
            <a:ext cx="2302032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strictement interdite 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3A97180-FCB3-BB4D-AEAB-0ACB10847B51}"/>
              </a:ext>
            </a:extLst>
          </p:cNvPr>
          <p:cNvSpPr/>
          <p:nvPr/>
        </p:nvSpPr>
        <p:spPr>
          <a:xfrm>
            <a:off x="5583296" y="7180502"/>
            <a:ext cx="2231193" cy="5965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Protection du Potentiel Scientifique et Technique de la Nation (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PPST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) (ex : unité en ZRR, unité protégée...)</a:t>
            </a:r>
          </a:p>
        </p:txBody>
      </p:sp>
      <p:cxnSp>
        <p:nvCxnSpPr>
          <p:cNvPr id="78" name="Connecteur en angle 77">
            <a:extLst>
              <a:ext uri="{FF2B5EF4-FFF2-40B4-BE49-F238E27FC236}">
                <a16:creationId xmlns:a16="http://schemas.microsoft.com/office/drawing/2014/main" id="{D6392F49-C04F-0D43-A3BD-7E7DC636CF80}"/>
              </a:ext>
            </a:extLst>
          </p:cNvPr>
          <p:cNvCxnSpPr>
            <a:stCxn id="73" idx="3"/>
            <a:endCxn id="76" idx="1"/>
          </p:cNvCxnSpPr>
          <p:nvPr/>
        </p:nvCxnSpPr>
        <p:spPr>
          <a:xfrm>
            <a:off x="5196649" y="7068319"/>
            <a:ext cx="386647" cy="4104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en angle 79">
            <a:extLst>
              <a:ext uri="{FF2B5EF4-FFF2-40B4-BE49-F238E27FC236}">
                <a16:creationId xmlns:a16="http://schemas.microsoft.com/office/drawing/2014/main" id="{342693E3-1E0F-C245-AF5A-F1DDFFDACCAA}"/>
              </a:ext>
            </a:extLst>
          </p:cNvPr>
          <p:cNvCxnSpPr>
            <a:cxnSpLocks/>
            <a:stCxn id="73" idx="3"/>
            <a:endCxn id="74" idx="1"/>
          </p:cNvCxnSpPr>
          <p:nvPr/>
        </p:nvCxnSpPr>
        <p:spPr>
          <a:xfrm flipV="1">
            <a:off x="5196649" y="6672011"/>
            <a:ext cx="386648" cy="3963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 : coins arrondis 80">
            <a:extLst>
              <a:ext uri="{FF2B5EF4-FFF2-40B4-BE49-F238E27FC236}">
                <a16:creationId xmlns:a16="http://schemas.microsoft.com/office/drawing/2014/main" id="{50593A97-6DEC-DB49-BA77-F7F095616EA4}"/>
              </a:ext>
            </a:extLst>
          </p:cNvPr>
          <p:cNvSpPr/>
          <p:nvPr/>
        </p:nvSpPr>
        <p:spPr>
          <a:xfrm>
            <a:off x="8094443" y="7139960"/>
            <a:ext cx="2302032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interdite par principe,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sauf autorisation du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DSSu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C505F29-B2C6-5149-B04E-4B741F46C6A9}"/>
              </a:ext>
            </a:extLst>
          </p:cNvPr>
          <p:cNvSpPr/>
          <p:nvPr/>
        </p:nvSpPr>
        <p:spPr>
          <a:xfrm>
            <a:off x="10695881" y="6591003"/>
            <a:ext cx="1742464" cy="95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Délégué à la sécurité et à la sûreté (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DSSu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3FAF88ED-A7B6-0647-B5F1-6FC1DDCDB068}"/>
              </a:ext>
            </a:extLst>
          </p:cNvPr>
          <p:cNvCxnSpPr>
            <a:cxnSpLocks/>
            <a:stCxn id="76" idx="3"/>
            <a:endCxn id="81" idx="1"/>
          </p:cNvCxnSpPr>
          <p:nvPr/>
        </p:nvCxnSpPr>
        <p:spPr>
          <a:xfrm flipV="1">
            <a:off x="7814489" y="7478797"/>
            <a:ext cx="279954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ngle 92">
            <a:extLst>
              <a:ext uri="{FF2B5EF4-FFF2-40B4-BE49-F238E27FC236}">
                <a16:creationId xmlns:a16="http://schemas.microsoft.com/office/drawing/2014/main" id="{44556234-F2D8-2A4D-BA03-2A8A6D59C092}"/>
              </a:ext>
            </a:extLst>
          </p:cNvPr>
          <p:cNvCxnSpPr>
            <a:cxnSpLocks/>
            <a:stCxn id="81" idx="3"/>
            <a:endCxn id="82" idx="1"/>
          </p:cNvCxnSpPr>
          <p:nvPr/>
        </p:nvCxnSpPr>
        <p:spPr>
          <a:xfrm flipV="1">
            <a:off x="10396475" y="7068318"/>
            <a:ext cx="299406" cy="4104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en angle 94">
            <a:extLst>
              <a:ext uri="{FF2B5EF4-FFF2-40B4-BE49-F238E27FC236}">
                <a16:creationId xmlns:a16="http://schemas.microsoft.com/office/drawing/2014/main" id="{C9F7DB79-C978-C143-AD19-66F58B82F994}"/>
              </a:ext>
            </a:extLst>
          </p:cNvPr>
          <p:cNvCxnSpPr>
            <a:cxnSpLocks/>
            <a:stCxn id="75" idx="3"/>
            <a:endCxn id="82" idx="1"/>
          </p:cNvCxnSpPr>
          <p:nvPr/>
        </p:nvCxnSpPr>
        <p:spPr>
          <a:xfrm>
            <a:off x="10396476" y="6673993"/>
            <a:ext cx="299405" cy="3943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B1A1E1-251A-6D47-BFEF-57E1708D2FA8}"/>
              </a:ext>
            </a:extLst>
          </p:cNvPr>
          <p:cNvSpPr/>
          <p:nvPr/>
        </p:nvSpPr>
        <p:spPr>
          <a:xfrm>
            <a:off x="3531478" y="5164678"/>
            <a:ext cx="1665171" cy="486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à caractère personnel</a:t>
            </a:r>
          </a:p>
        </p:txBody>
      </p: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FD9FF0B5-3623-6345-AB7B-07145493AC59}"/>
              </a:ext>
            </a:extLst>
          </p:cNvPr>
          <p:cNvGrpSpPr/>
          <p:nvPr/>
        </p:nvGrpSpPr>
        <p:grpSpPr>
          <a:xfrm>
            <a:off x="5890856" y="4695542"/>
            <a:ext cx="1616068" cy="1440000"/>
            <a:chOff x="645870" y="1416865"/>
            <a:chExt cx="1616068" cy="1440000"/>
          </a:xfrm>
        </p:grpSpPr>
        <p:sp>
          <p:nvSpPr>
            <p:cNvPr id="104" name="Losange 103">
              <a:extLst>
                <a:ext uri="{FF2B5EF4-FFF2-40B4-BE49-F238E27FC236}">
                  <a16:creationId xmlns:a16="http://schemas.microsoft.com/office/drawing/2014/main" id="{E56CF797-5F7D-1C4B-BE35-6D6A3D04D329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C5C96BCF-EC8B-2741-8DDD-41AF140C4865}"/>
                </a:ext>
              </a:extLst>
            </p:cNvPr>
            <p:cNvSpPr/>
            <p:nvPr/>
          </p:nvSpPr>
          <p:spPr>
            <a:xfrm>
              <a:off x="753065" y="1782921"/>
              <a:ext cx="140167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La demande de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diffusion émane-t-elle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de la personne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concernée ?</a:t>
              </a:r>
            </a:p>
          </p:txBody>
        </p:sp>
      </p:grp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76B6A2F-87F3-B541-BCCF-3EA33431D32E}"/>
              </a:ext>
            </a:extLst>
          </p:cNvPr>
          <p:cNvSpPr/>
          <p:nvPr/>
        </p:nvSpPr>
        <p:spPr>
          <a:xfrm>
            <a:off x="8102068" y="4804213"/>
            <a:ext cx="2291955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à la personne concernée uniquement</a:t>
            </a:r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422115B6-E3D5-B644-8D65-0DB6AFE57DD0}"/>
              </a:ext>
            </a:extLst>
          </p:cNvPr>
          <p:cNvSpPr/>
          <p:nvPr/>
        </p:nvSpPr>
        <p:spPr>
          <a:xfrm>
            <a:off x="8102067" y="5452512"/>
            <a:ext cx="2291955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soumise à conditions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3394D279-10E8-A449-964B-AEC03EADC6D7}"/>
              </a:ext>
            </a:extLst>
          </p:cNvPr>
          <p:cNvCxnSpPr>
            <a:stCxn id="100" idx="3"/>
            <a:endCxn id="104" idx="1"/>
          </p:cNvCxnSpPr>
          <p:nvPr/>
        </p:nvCxnSpPr>
        <p:spPr>
          <a:xfrm>
            <a:off x="5196649" y="5408046"/>
            <a:ext cx="694209" cy="7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en angle 113">
            <a:extLst>
              <a:ext uri="{FF2B5EF4-FFF2-40B4-BE49-F238E27FC236}">
                <a16:creationId xmlns:a16="http://schemas.microsoft.com/office/drawing/2014/main" id="{7CBF4267-5042-3045-80E0-071F09699F1D}"/>
              </a:ext>
            </a:extLst>
          </p:cNvPr>
          <p:cNvCxnSpPr>
            <a:stCxn id="104" idx="3"/>
            <a:endCxn id="108" idx="1"/>
          </p:cNvCxnSpPr>
          <p:nvPr/>
        </p:nvCxnSpPr>
        <p:spPr>
          <a:xfrm>
            <a:off x="7506926" y="5415544"/>
            <a:ext cx="595141" cy="3758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150C3D-A2F5-874F-8569-91E874ED581A}"/>
              </a:ext>
            </a:extLst>
          </p:cNvPr>
          <p:cNvSpPr/>
          <p:nvPr/>
        </p:nvSpPr>
        <p:spPr>
          <a:xfrm>
            <a:off x="10695881" y="4790366"/>
            <a:ext cx="1742464" cy="12107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Délégué à la Protection des Données (DPO)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et/ou 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Juriste données personnelles </a:t>
            </a:r>
          </a:p>
        </p:txBody>
      </p:sp>
      <p:cxnSp>
        <p:nvCxnSpPr>
          <p:cNvPr id="117" name="Connecteur en angle 116">
            <a:extLst>
              <a:ext uri="{FF2B5EF4-FFF2-40B4-BE49-F238E27FC236}">
                <a16:creationId xmlns:a16="http://schemas.microsoft.com/office/drawing/2014/main" id="{AA3CB29A-E357-F44B-9F8C-1D16AE13FDFD}"/>
              </a:ext>
            </a:extLst>
          </p:cNvPr>
          <p:cNvCxnSpPr>
            <a:stCxn id="104" idx="3"/>
            <a:endCxn id="107" idx="1"/>
          </p:cNvCxnSpPr>
          <p:nvPr/>
        </p:nvCxnSpPr>
        <p:spPr>
          <a:xfrm flipV="1">
            <a:off x="7506924" y="5080324"/>
            <a:ext cx="595142" cy="3352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en angle 118">
            <a:extLst>
              <a:ext uri="{FF2B5EF4-FFF2-40B4-BE49-F238E27FC236}">
                <a16:creationId xmlns:a16="http://schemas.microsoft.com/office/drawing/2014/main" id="{D2A8B530-B09F-8240-AE1A-B3E89702D97B}"/>
              </a:ext>
            </a:extLst>
          </p:cNvPr>
          <p:cNvCxnSpPr>
            <a:cxnSpLocks/>
            <a:stCxn id="107" idx="3"/>
            <a:endCxn id="115" idx="1"/>
          </p:cNvCxnSpPr>
          <p:nvPr/>
        </p:nvCxnSpPr>
        <p:spPr>
          <a:xfrm>
            <a:off x="10394023" y="5080326"/>
            <a:ext cx="301858" cy="3154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ngle 120">
            <a:extLst>
              <a:ext uri="{FF2B5EF4-FFF2-40B4-BE49-F238E27FC236}">
                <a16:creationId xmlns:a16="http://schemas.microsoft.com/office/drawing/2014/main" id="{8D58663B-58D8-6B42-9B76-09D8ABA33BCF}"/>
              </a:ext>
            </a:extLst>
          </p:cNvPr>
          <p:cNvCxnSpPr>
            <a:cxnSpLocks/>
            <a:stCxn id="108" idx="3"/>
            <a:endCxn id="115" idx="1"/>
          </p:cNvCxnSpPr>
          <p:nvPr/>
        </p:nvCxnSpPr>
        <p:spPr>
          <a:xfrm flipV="1">
            <a:off x="10394022" y="5395733"/>
            <a:ext cx="301859" cy="3956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en angle 122">
            <a:extLst>
              <a:ext uri="{FF2B5EF4-FFF2-40B4-BE49-F238E27FC236}">
                <a16:creationId xmlns:a16="http://schemas.microsoft.com/office/drawing/2014/main" id="{87005221-BFF8-624C-8DF9-DF7B5361B32D}"/>
              </a:ext>
            </a:extLst>
          </p:cNvPr>
          <p:cNvCxnSpPr>
            <a:stCxn id="58" idx="3"/>
            <a:endCxn id="100" idx="1"/>
          </p:cNvCxnSpPr>
          <p:nvPr/>
        </p:nvCxnSpPr>
        <p:spPr>
          <a:xfrm flipV="1">
            <a:off x="1416624" y="5408046"/>
            <a:ext cx="2114852" cy="18541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en angle 124">
            <a:extLst>
              <a:ext uri="{FF2B5EF4-FFF2-40B4-BE49-F238E27FC236}">
                <a16:creationId xmlns:a16="http://schemas.microsoft.com/office/drawing/2014/main" id="{7E34E1ED-C166-0F4B-8B51-D223C1C75B33}"/>
              </a:ext>
            </a:extLst>
          </p:cNvPr>
          <p:cNvCxnSpPr>
            <a:stCxn id="58" idx="3"/>
            <a:endCxn id="73" idx="1"/>
          </p:cNvCxnSpPr>
          <p:nvPr/>
        </p:nvCxnSpPr>
        <p:spPr>
          <a:xfrm flipV="1">
            <a:off x="1416624" y="7068316"/>
            <a:ext cx="2114852" cy="1938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>
            <a:extLst>
              <a:ext uri="{FF2B5EF4-FFF2-40B4-BE49-F238E27FC236}">
                <a16:creationId xmlns:a16="http://schemas.microsoft.com/office/drawing/2014/main" id="{8A9ABD09-8220-2140-8B95-4F2937E149C7}"/>
              </a:ext>
            </a:extLst>
          </p:cNvPr>
          <p:cNvCxnSpPr>
            <a:cxnSpLocks/>
            <a:stCxn id="74" idx="3"/>
            <a:endCxn id="75" idx="1"/>
          </p:cNvCxnSpPr>
          <p:nvPr/>
        </p:nvCxnSpPr>
        <p:spPr>
          <a:xfrm>
            <a:off x="7814490" y="6672011"/>
            <a:ext cx="279954" cy="1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>
            <a:extLst>
              <a:ext uri="{FF2B5EF4-FFF2-40B4-BE49-F238E27FC236}">
                <a16:creationId xmlns:a16="http://schemas.microsoft.com/office/drawing/2014/main" id="{870603A7-59C6-1F4E-A77D-9CDBAB6425B1}"/>
              </a:ext>
            </a:extLst>
          </p:cNvPr>
          <p:cNvCxnSpPr>
            <a:stCxn id="47" idx="2"/>
            <a:endCxn id="58" idx="0"/>
          </p:cNvCxnSpPr>
          <p:nvPr/>
        </p:nvCxnSpPr>
        <p:spPr>
          <a:xfrm>
            <a:off x="943202" y="6613943"/>
            <a:ext cx="2" cy="24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AEFBB4F5-C079-304E-8469-E00DB0811465}"/>
              </a:ext>
            </a:extLst>
          </p:cNvPr>
          <p:cNvSpPr/>
          <p:nvPr/>
        </p:nvSpPr>
        <p:spPr>
          <a:xfrm>
            <a:off x="3531475" y="7995475"/>
            <a:ext cx="1665171" cy="4913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soumises au secret professionnel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FA4A08-D1C5-4A46-938B-B3D6C04F0F1A}"/>
              </a:ext>
            </a:extLst>
          </p:cNvPr>
          <p:cNvSpPr/>
          <p:nvPr/>
        </p:nvSpPr>
        <p:spPr>
          <a:xfrm>
            <a:off x="5583297" y="8007564"/>
            <a:ext cx="2231193" cy="470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Secret médical, secret des correspondances…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BC63F7F-A50F-4644-BF9B-CF4DE50126C2}"/>
              </a:ext>
            </a:extLst>
          </p:cNvPr>
          <p:cNvSpPr/>
          <p:nvPr/>
        </p:nvSpPr>
        <p:spPr>
          <a:xfrm>
            <a:off x="8094442" y="7973463"/>
            <a:ext cx="2306717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strictement interdite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F34C0A-88D2-384E-A45F-D49341D9D3BD}"/>
              </a:ext>
            </a:extLst>
          </p:cNvPr>
          <p:cNvSpPr/>
          <p:nvPr/>
        </p:nvSpPr>
        <p:spPr>
          <a:xfrm>
            <a:off x="10597019" y="7769758"/>
            <a:ext cx="1841326" cy="95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Médicale 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et/ou 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Juridique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F7950DC1-106C-A741-964D-A1D2D7F3CC34}"/>
              </a:ext>
            </a:extLst>
          </p:cNvPr>
          <p:cNvCxnSpPr>
            <a:cxnSpLocks/>
            <a:stCxn id="68" idx="3"/>
            <a:endCxn id="69" idx="1"/>
          </p:cNvCxnSpPr>
          <p:nvPr/>
        </p:nvCxnSpPr>
        <p:spPr>
          <a:xfrm>
            <a:off x="5196646" y="8241161"/>
            <a:ext cx="386651" cy="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4D8F722-D935-D348-A70D-E93680D2DB83}"/>
              </a:ext>
            </a:extLst>
          </p:cNvPr>
          <p:cNvCxnSpPr>
            <a:cxnSpLocks/>
            <a:stCxn id="69" idx="3"/>
            <a:endCxn id="70" idx="1"/>
          </p:cNvCxnSpPr>
          <p:nvPr/>
        </p:nvCxnSpPr>
        <p:spPr>
          <a:xfrm>
            <a:off x="7814490" y="8242950"/>
            <a:ext cx="279952" cy="6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668D701-51B9-B84F-92D6-EBDFC72454AC}"/>
              </a:ext>
            </a:extLst>
          </p:cNvPr>
          <p:cNvCxnSpPr>
            <a:cxnSpLocks/>
            <a:stCxn id="70" idx="3"/>
            <a:endCxn id="71" idx="1"/>
          </p:cNvCxnSpPr>
          <p:nvPr/>
        </p:nvCxnSpPr>
        <p:spPr>
          <a:xfrm flipV="1">
            <a:off x="10401159" y="8247073"/>
            <a:ext cx="195860" cy="2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>
            <a:extLst>
              <a:ext uri="{FF2B5EF4-FFF2-40B4-BE49-F238E27FC236}">
                <a16:creationId xmlns:a16="http://schemas.microsoft.com/office/drawing/2014/main" id="{E6810055-BC73-A54B-AEBB-23D9BAF25E8D}"/>
              </a:ext>
            </a:extLst>
          </p:cNvPr>
          <p:cNvCxnSpPr>
            <a:cxnSpLocks/>
            <a:stCxn id="58" idx="3"/>
            <a:endCxn id="68" idx="1"/>
          </p:cNvCxnSpPr>
          <p:nvPr/>
        </p:nvCxnSpPr>
        <p:spPr>
          <a:xfrm>
            <a:off x="1416626" y="7262158"/>
            <a:ext cx="2114849" cy="979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817732DD-0BE1-8C44-9B0B-D34658273692}"/>
              </a:ext>
            </a:extLst>
          </p:cNvPr>
          <p:cNvSpPr/>
          <p:nvPr/>
        </p:nvSpPr>
        <p:spPr>
          <a:xfrm>
            <a:off x="3531476" y="9141698"/>
            <a:ext cx="1665171" cy="552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relatives au secret des affaires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48EF3E4-4605-124E-9701-6B7FF4FEC8AA}"/>
              </a:ext>
            </a:extLst>
          </p:cNvPr>
          <p:cNvSpPr/>
          <p:nvPr/>
        </p:nvSpPr>
        <p:spPr>
          <a:xfrm>
            <a:off x="5583297" y="8801437"/>
            <a:ext cx="2231193" cy="56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Savoir-faire : protocoles, procédés, méthodes, algorithmes, codes sources...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59478234-A81F-3345-8E5C-AEFC1BB188D9}"/>
              </a:ext>
            </a:extLst>
          </p:cNvPr>
          <p:cNvSpPr/>
          <p:nvPr/>
        </p:nvSpPr>
        <p:spPr>
          <a:xfrm>
            <a:off x="8101583" y="9169604"/>
            <a:ext cx="2299580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strictement interdite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CE124D-4CCA-0141-A51B-529262139A28}"/>
              </a:ext>
            </a:extLst>
          </p:cNvPr>
          <p:cNvSpPr/>
          <p:nvPr/>
        </p:nvSpPr>
        <p:spPr>
          <a:xfrm>
            <a:off x="5583296" y="9422359"/>
            <a:ext cx="2231193" cy="634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Informations sensibles de l'entreprise (ex : stratégies économiques et industrielles, informations financières…)</a:t>
            </a:r>
          </a:p>
        </p:txBody>
      </p:sp>
      <p:cxnSp>
        <p:nvCxnSpPr>
          <p:cNvPr id="87" name="Connecteur en angle 86">
            <a:extLst>
              <a:ext uri="{FF2B5EF4-FFF2-40B4-BE49-F238E27FC236}">
                <a16:creationId xmlns:a16="http://schemas.microsoft.com/office/drawing/2014/main" id="{6ACF76CD-B779-4D47-99EB-D5415924C5FA}"/>
              </a:ext>
            </a:extLst>
          </p:cNvPr>
          <p:cNvCxnSpPr>
            <a:cxnSpLocks/>
            <a:stCxn id="83" idx="3"/>
            <a:endCxn id="86" idx="1"/>
          </p:cNvCxnSpPr>
          <p:nvPr/>
        </p:nvCxnSpPr>
        <p:spPr>
          <a:xfrm>
            <a:off x="5196647" y="9417811"/>
            <a:ext cx="386649" cy="3220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ngle 88">
            <a:extLst>
              <a:ext uri="{FF2B5EF4-FFF2-40B4-BE49-F238E27FC236}">
                <a16:creationId xmlns:a16="http://schemas.microsoft.com/office/drawing/2014/main" id="{241166CE-9226-704E-BE6B-FCA3279A4380}"/>
              </a:ext>
            </a:extLst>
          </p:cNvPr>
          <p:cNvCxnSpPr>
            <a:cxnSpLocks/>
            <a:stCxn id="83" idx="3"/>
            <a:endCxn id="84" idx="1"/>
          </p:cNvCxnSpPr>
          <p:nvPr/>
        </p:nvCxnSpPr>
        <p:spPr>
          <a:xfrm flipV="1">
            <a:off x="5196647" y="9085298"/>
            <a:ext cx="386650" cy="3325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5E86829-291C-D34C-94C3-B248C70FC371}"/>
              </a:ext>
            </a:extLst>
          </p:cNvPr>
          <p:cNvSpPr/>
          <p:nvPr/>
        </p:nvSpPr>
        <p:spPr>
          <a:xfrm>
            <a:off x="10589878" y="8865274"/>
            <a:ext cx="1848467" cy="1160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Propriété intellectuelle et Transfert de Technologie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et/ou 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Juridique</a:t>
            </a:r>
          </a:p>
        </p:txBody>
      </p:sp>
      <p:cxnSp>
        <p:nvCxnSpPr>
          <p:cNvPr id="36" name="Connecteur en angle 35">
            <a:extLst>
              <a:ext uri="{FF2B5EF4-FFF2-40B4-BE49-F238E27FC236}">
                <a16:creationId xmlns:a16="http://schemas.microsoft.com/office/drawing/2014/main" id="{77110E87-C0BC-834F-9FC9-F46E43EEB13D}"/>
              </a:ext>
            </a:extLst>
          </p:cNvPr>
          <p:cNvCxnSpPr>
            <a:cxnSpLocks/>
            <a:stCxn id="84" idx="3"/>
            <a:endCxn id="85" idx="1"/>
          </p:cNvCxnSpPr>
          <p:nvPr/>
        </p:nvCxnSpPr>
        <p:spPr>
          <a:xfrm>
            <a:off x="7814490" y="9085298"/>
            <a:ext cx="287093" cy="3604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>
            <a:extLst>
              <a:ext uri="{FF2B5EF4-FFF2-40B4-BE49-F238E27FC236}">
                <a16:creationId xmlns:a16="http://schemas.microsoft.com/office/drawing/2014/main" id="{FC36AB1A-CD19-8640-BD8D-A41C7458A9A6}"/>
              </a:ext>
            </a:extLst>
          </p:cNvPr>
          <p:cNvCxnSpPr>
            <a:cxnSpLocks/>
            <a:stCxn id="86" idx="3"/>
            <a:endCxn id="85" idx="1"/>
          </p:cNvCxnSpPr>
          <p:nvPr/>
        </p:nvCxnSpPr>
        <p:spPr>
          <a:xfrm flipV="1">
            <a:off x="7814489" y="9445717"/>
            <a:ext cx="287094" cy="2941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8DC87E81-CEA0-3F4B-A1E7-AD870BDF5694}"/>
              </a:ext>
            </a:extLst>
          </p:cNvPr>
          <p:cNvCxnSpPr>
            <a:cxnSpLocks/>
            <a:stCxn id="85" idx="3"/>
            <a:endCxn id="91" idx="1"/>
          </p:cNvCxnSpPr>
          <p:nvPr/>
        </p:nvCxnSpPr>
        <p:spPr>
          <a:xfrm flipV="1">
            <a:off x="10401163" y="9445312"/>
            <a:ext cx="188715" cy="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7CA44B4-0841-5949-B806-55B70606BC58}"/>
              </a:ext>
            </a:extLst>
          </p:cNvPr>
          <p:cNvSpPr/>
          <p:nvPr/>
        </p:nvSpPr>
        <p:spPr>
          <a:xfrm>
            <a:off x="3531474" y="10159467"/>
            <a:ext cx="1665171" cy="658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soumises au secret statistique (ex : INSEE)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ED6FA20-F481-DC41-86FE-7F1C8105D269}"/>
              </a:ext>
            </a:extLst>
          </p:cNvPr>
          <p:cNvSpPr/>
          <p:nvPr/>
        </p:nvSpPr>
        <p:spPr>
          <a:xfrm>
            <a:off x="5583297" y="10161240"/>
            <a:ext cx="2231193" cy="6567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Enquêtes statistiques, données des entreprises, données des ménages... </a:t>
            </a:r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6E511C27-C064-FC4D-AC6F-658BC0F41682}"/>
              </a:ext>
            </a:extLst>
          </p:cNvPr>
          <p:cNvSpPr/>
          <p:nvPr/>
        </p:nvSpPr>
        <p:spPr>
          <a:xfrm>
            <a:off x="8094442" y="10217783"/>
            <a:ext cx="2302033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sous conditions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comité du secret statistique (CSS)</a:t>
            </a:r>
          </a:p>
        </p:txBody>
      </p:sp>
      <p:cxnSp>
        <p:nvCxnSpPr>
          <p:cNvPr id="112" name="Connecteur droit avec flèche 111">
            <a:extLst>
              <a:ext uri="{FF2B5EF4-FFF2-40B4-BE49-F238E27FC236}">
                <a16:creationId xmlns:a16="http://schemas.microsoft.com/office/drawing/2014/main" id="{DC007AA0-FCCE-354A-8238-F84BCEDD5817}"/>
              </a:ext>
            </a:extLst>
          </p:cNvPr>
          <p:cNvCxnSpPr>
            <a:cxnSpLocks/>
            <a:stCxn id="102" idx="3"/>
            <a:endCxn id="106" idx="1"/>
          </p:cNvCxnSpPr>
          <p:nvPr/>
        </p:nvCxnSpPr>
        <p:spPr>
          <a:xfrm>
            <a:off x="5196644" y="10488717"/>
            <a:ext cx="386652" cy="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>
            <a:extLst>
              <a:ext uri="{FF2B5EF4-FFF2-40B4-BE49-F238E27FC236}">
                <a16:creationId xmlns:a16="http://schemas.microsoft.com/office/drawing/2014/main" id="{6ACB7CB4-5891-CB48-89D8-EC563B18779F}"/>
              </a:ext>
            </a:extLst>
          </p:cNvPr>
          <p:cNvCxnSpPr>
            <a:cxnSpLocks/>
            <a:stCxn id="106" idx="3"/>
            <a:endCxn id="109" idx="1"/>
          </p:cNvCxnSpPr>
          <p:nvPr/>
        </p:nvCxnSpPr>
        <p:spPr>
          <a:xfrm>
            <a:off x="7814490" y="10489604"/>
            <a:ext cx="279952" cy="4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5B7FD51-67B6-A140-B0F6-622834A4391B}"/>
              </a:ext>
            </a:extLst>
          </p:cNvPr>
          <p:cNvSpPr/>
          <p:nvPr/>
        </p:nvSpPr>
        <p:spPr>
          <a:xfrm>
            <a:off x="3531474" y="10959996"/>
            <a:ext cx="1665171" cy="5173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protégées par le droit d'auteur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DCCCB58-2AFB-BF45-AC75-A911DFC5A45F}"/>
              </a:ext>
            </a:extLst>
          </p:cNvPr>
          <p:cNvSpPr/>
          <p:nvPr/>
        </p:nvSpPr>
        <p:spPr>
          <a:xfrm>
            <a:off x="5583297" y="11030168"/>
            <a:ext cx="2231193" cy="3796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Textes, plans, dessins, graphiques, photos, vidéos, musiques</a:t>
            </a:r>
          </a:p>
          <a:p>
            <a:pPr algn="ctr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11D13C4E-D09C-2B4E-80C4-95530C5EC507}"/>
              </a:ext>
            </a:extLst>
          </p:cNvPr>
          <p:cNvSpPr/>
          <p:nvPr/>
        </p:nvSpPr>
        <p:spPr>
          <a:xfrm>
            <a:off x="8094440" y="10859058"/>
            <a:ext cx="2291393" cy="7244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autorisée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forme de diffusion libre 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sauf photographie de personnes ou de bâtiments reconnaissables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337B4C1-C7F5-D84D-99C9-B54DF62BCC5B}"/>
              </a:ext>
            </a:extLst>
          </p:cNvPr>
          <p:cNvSpPr/>
          <p:nvPr/>
        </p:nvSpPr>
        <p:spPr>
          <a:xfrm>
            <a:off x="10589878" y="10781147"/>
            <a:ext cx="1841326" cy="892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Délégué à la Protection des Données (DPO)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et/ou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Juridique</a:t>
            </a:r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0D9DA2EE-BB1A-1E42-9462-AC088AAC1F6E}"/>
              </a:ext>
            </a:extLst>
          </p:cNvPr>
          <p:cNvCxnSpPr>
            <a:cxnSpLocks/>
            <a:stCxn id="134" idx="3"/>
            <a:endCxn id="135" idx="1"/>
          </p:cNvCxnSpPr>
          <p:nvPr/>
        </p:nvCxnSpPr>
        <p:spPr>
          <a:xfrm>
            <a:off x="5196645" y="11218667"/>
            <a:ext cx="386652" cy="1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>
            <a:extLst>
              <a:ext uri="{FF2B5EF4-FFF2-40B4-BE49-F238E27FC236}">
                <a16:creationId xmlns:a16="http://schemas.microsoft.com/office/drawing/2014/main" id="{3C711CE6-7638-104A-8FD2-65A0A37B67F5}"/>
              </a:ext>
            </a:extLst>
          </p:cNvPr>
          <p:cNvCxnSpPr>
            <a:cxnSpLocks/>
            <a:stCxn id="135" idx="3"/>
            <a:endCxn id="136" idx="1"/>
          </p:cNvCxnSpPr>
          <p:nvPr/>
        </p:nvCxnSpPr>
        <p:spPr>
          <a:xfrm>
            <a:off x="7814490" y="11219995"/>
            <a:ext cx="279950" cy="1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>
            <a:extLst>
              <a:ext uri="{FF2B5EF4-FFF2-40B4-BE49-F238E27FC236}">
                <a16:creationId xmlns:a16="http://schemas.microsoft.com/office/drawing/2014/main" id="{6BDF67E9-C054-3A40-AD22-9E4C5E3EC7F2}"/>
              </a:ext>
            </a:extLst>
          </p:cNvPr>
          <p:cNvCxnSpPr>
            <a:cxnSpLocks/>
            <a:stCxn id="136" idx="3"/>
            <a:endCxn id="137" idx="1"/>
          </p:cNvCxnSpPr>
          <p:nvPr/>
        </p:nvCxnSpPr>
        <p:spPr>
          <a:xfrm>
            <a:off x="10385833" y="11221273"/>
            <a:ext cx="204045" cy="6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C36DB22-F7AF-0F47-8F90-F4559E76CD29}"/>
              </a:ext>
            </a:extLst>
          </p:cNvPr>
          <p:cNvSpPr/>
          <p:nvPr/>
        </p:nvSpPr>
        <p:spPr>
          <a:xfrm>
            <a:off x="3531474" y="13062740"/>
            <a:ext cx="1665171" cy="6284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relatives à une invention brevetable ou valorisable</a:t>
            </a:r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5164ECDF-55F9-F341-86B8-68BF2FE930EB}"/>
              </a:ext>
            </a:extLst>
          </p:cNvPr>
          <p:cNvSpPr/>
          <p:nvPr/>
        </p:nvSpPr>
        <p:spPr>
          <a:xfrm>
            <a:off x="8102066" y="13052788"/>
            <a:ext cx="2291955" cy="6425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interdite des données avant le dépôt de la demande de brevet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F3D57F2-81F3-F243-89DC-0DFC8AB2F206}"/>
              </a:ext>
            </a:extLst>
          </p:cNvPr>
          <p:cNvSpPr/>
          <p:nvPr/>
        </p:nvSpPr>
        <p:spPr>
          <a:xfrm>
            <a:off x="10597019" y="12975561"/>
            <a:ext cx="1841326" cy="8055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Propriété intellectuelle et Transfert de Technologie</a:t>
            </a:r>
          </a:p>
        </p:txBody>
      </p:sp>
      <p:cxnSp>
        <p:nvCxnSpPr>
          <p:cNvPr id="147" name="Connecteur droit avec flèche 146">
            <a:extLst>
              <a:ext uri="{FF2B5EF4-FFF2-40B4-BE49-F238E27FC236}">
                <a16:creationId xmlns:a16="http://schemas.microsoft.com/office/drawing/2014/main" id="{151514B9-B7F4-934A-9BD9-93F2450AAAEB}"/>
              </a:ext>
            </a:extLst>
          </p:cNvPr>
          <p:cNvCxnSpPr>
            <a:cxnSpLocks/>
            <a:stCxn id="143" idx="3"/>
            <a:endCxn id="144" idx="1"/>
          </p:cNvCxnSpPr>
          <p:nvPr/>
        </p:nvCxnSpPr>
        <p:spPr>
          <a:xfrm>
            <a:off x="10394021" y="13374040"/>
            <a:ext cx="202998" cy="4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 : coins arrondis 147">
            <a:extLst>
              <a:ext uri="{FF2B5EF4-FFF2-40B4-BE49-F238E27FC236}">
                <a16:creationId xmlns:a16="http://schemas.microsoft.com/office/drawing/2014/main" id="{46163230-40C3-3247-BBAF-CDA711445A52}"/>
              </a:ext>
            </a:extLst>
          </p:cNvPr>
          <p:cNvSpPr/>
          <p:nvPr/>
        </p:nvSpPr>
        <p:spPr>
          <a:xfrm>
            <a:off x="5542920" y="13157750"/>
            <a:ext cx="2291955" cy="4325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Ouvrir une déclaration d'invention.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42A0B2A8-AC0B-5D49-BB5D-34EBB083DD8F}"/>
              </a:ext>
            </a:extLst>
          </p:cNvPr>
          <p:cNvCxnSpPr>
            <a:cxnSpLocks/>
            <a:stCxn id="141" idx="3"/>
            <a:endCxn id="148" idx="1"/>
          </p:cNvCxnSpPr>
          <p:nvPr/>
        </p:nvCxnSpPr>
        <p:spPr>
          <a:xfrm flipV="1">
            <a:off x="5196645" y="13374039"/>
            <a:ext cx="346275" cy="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840F94D3-F42F-2C49-B920-33C156F09F7E}"/>
              </a:ext>
            </a:extLst>
          </p:cNvPr>
          <p:cNvCxnSpPr>
            <a:cxnSpLocks/>
            <a:stCxn id="148" idx="3"/>
            <a:endCxn id="143" idx="1"/>
          </p:cNvCxnSpPr>
          <p:nvPr/>
        </p:nvCxnSpPr>
        <p:spPr>
          <a:xfrm>
            <a:off x="7834875" y="13374039"/>
            <a:ext cx="26719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F55E511-0303-3F42-96C7-890421366D14}"/>
              </a:ext>
            </a:extLst>
          </p:cNvPr>
          <p:cNvSpPr/>
          <p:nvPr/>
        </p:nvSpPr>
        <p:spPr>
          <a:xfrm>
            <a:off x="3531473" y="14010549"/>
            <a:ext cx="1665171" cy="5316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Base de données ou logiciel (et sa documentation associée)</a:t>
            </a:r>
          </a:p>
        </p:txBody>
      </p:sp>
      <p:sp>
        <p:nvSpPr>
          <p:cNvPr id="150" name="Rectangle : coins arrondis 149">
            <a:extLst>
              <a:ext uri="{FF2B5EF4-FFF2-40B4-BE49-F238E27FC236}">
                <a16:creationId xmlns:a16="http://schemas.microsoft.com/office/drawing/2014/main" id="{645EC84F-2DB6-5C48-B528-07C48E6C86BA}"/>
              </a:ext>
            </a:extLst>
          </p:cNvPr>
          <p:cNvSpPr/>
          <p:nvPr/>
        </p:nvSpPr>
        <p:spPr>
          <a:xfrm>
            <a:off x="8101583" y="14803800"/>
            <a:ext cx="2284250" cy="4385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interdite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3CE82E0A-5A74-D44A-9169-55F7C374A7ED}"/>
              </a:ext>
            </a:extLst>
          </p:cNvPr>
          <p:cNvGrpSpPr/>
          <p:nvPr/>
        </p:nvGrpSpPr>
        <p:grpSpPr>
          <a:xfrm>
            <a:off x="10813499" y="14781677"/>
            <a:ext cx="1394084" cy="1025642"/>
            <a:chOff x="740356" y="1455180"/>
            <a:chExt cx="1394084" cy="1025642"/>
          </a:xfrm>
        </p:grpSpPr>
        <p:sp>
          <p:nvSpPr>
            <p:cNvPr id="164" name="Losange 163">
              <a:extLst>
                <a:ext uri="{FF2B5EF4-FFF2-40B4-BE49-F238E27FC236}">
                  <a16:creationId xmlns:a16="http://schemas.microsoft.com/office/drawing/2014/main" id="{A11B281A-E337-834B-8FBF-76B5EE368716}"/>
                </a:ext>
              </a:extLst>
            </p:cNvPr>
            <p:cNvSpPr/>
            <p:nvPr/>
          </p:nvSpPr>
          <p:spPr>
            <a:xfrm>
              <a:off x="740356" y="1455180"/>
              <a:ext cx="1394084" cy="1025642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5F647AF0-9758-634C-9D2E-13D609B23DDE}"/>
                </a:ext>
              </a:extLst>
            </p:cNvPr>
            <p:cNvSpPr/>
            <p:nvPr/>
          </p:nvSpPr>
          <p:spPr>
            <a:xfrm>
              <a:off x="1005009" y="1676868"/>
              <a:ext cx="86477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Décision de la direction compétente</a:t>
              </a:r>
            </a:p>
          </p:txBody>
        </p:sp>
      </p:grpSp>
      <p:sp>
        <p:nvSpPr>
          <p:cNvPr id="206" name="Rectangle : coins arrondis 205">
            <a:extLst>
              <a:ext uri="{FF2B5EF4-FFF2-40B4-BE49-F238E27FC236}">
                <a16:creationId xmlns:a16="http://schemas.microsoft.com/office/drawing/2014/main" id="{7CC67F13-FBC6-9242-957A-1AE1D35AB1B8}"/>
              </a:ext>
            </a:extLst>
          </p:cNvPr>
          <p:cNvSpPr/>
          <p:nvPr/>
        </p:nvSpPr>
        <p:spPr>
          <a:xfrm>
            <a:off x="8094440" y="15358110"/>
            <a:ext cx="2306721" cy="4213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autorisée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414301B-6B89-8B4C-9C49-EC412DEE5E00}"/>
              </a:ext>
            </a:extLst>
          </p:cNvPr>
          <p:cNvSpPr/>
          <p:nvPr/>
        </p:nvSpPr>
        <p:spPr>
          <a:xfrm>
            <a:off x="10589878" y="13943665"/>
            <a:ext cx="1841326" cy="669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Propriété intellectuelle et Transfert de Technologie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48D0C4E-421C-024C-B9EC-D79B3692FC34}"/>
              </a:ext>
            </a:extLst>
          </p:cNvPr>
          <p:cNvSpPr/>
          <p:nvPr/>
        </p:nvSpPr>
        <p:spPr>
          <a:xfrm>
            <a:off x="3524333" y="15957805"/>
            <a:ext cx="4352115" cy="93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issues d’une recherche financée au moins pour moitié sur fonds publics 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et/ou </a:t>
            </a:r>
          </a:p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issues d’une recherche financée par un bailleur de fonds qui impose un principe d’ouverture et de diffusion des données (Commission Européenne, ANR,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Wellcome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Trust, NIH...)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34420F93-2D0C-5C49-A607-CED77867EA9D}"/>
              </a:ext>
            </a:extLst>
          </p:cNvPr>
          <p:cNvSpPr/>
          <p:nvPr/>
        </p:nvSpPr>
        <p:spPr>
          <a:xfrm>
            <a:off x="8109207" y="15937389"/>
            <a:ext cx="2291955" cy="9717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possible des données achevées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l’absence d’un droit spécifique ou d’une réglementation tels que cités ci-dessus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484704B1-5623-344D-8240-88761A068B0E}"/>
              </a:ext>
            </a:extLst>
          </p:cNvPr>
          <p:cNvSpPr/>
          <p:nvPr/>
        </p:nvSpPr>
        <p:spPr>
          <a:xfrm>
            <a:off x="10589878" y="16050319"/>
            <a:ext cx="1841326" cy="7417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: 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Service d’information scientifique / Direction des Bibliothèques</a:t>
            </a:r>
          </a:p>
        </p:txBody>
      </p:sp>
      <p:cxnSp>
        <p:nvCxnSpPr>
          <p:cNvPr id="220" name="Connecteur droit avec flèche 219">
            <a:extLst>
              <a:ext uri="{FF2B5EF4-FFF2-40B4-BE49-F238E27FC236}">
                <a16:creationId xmlns:a16="http://schemas.microsoft.com/office/drawing/2014/main" id="{82B032D1-7554-154D-BF18-22A6D3C1F302}"/>
              </a:ext>
            </a:extLst>
          </p:cNvPr>
          <p:cNvCxnSpPr>
            <a:cxnSpLocks/>
            <a:stCxn id="216" idx="3"/>
            <a:endCxn id="217" idx="1"/>
          </p:cNvCxnSpPr>
          <p:nvPr/>
        </p:nvCxnSpPr>
        <p:spPr>
          <a:xfrm flipV="1">
            <a:off x="10401162" y="16421190"/>
            <a:ext cx="188716" cy="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avec flèche 225">
            <a:extLst>
              <a:ext uri="{FF2B5EF4-FFF2-40B4-BE49-F238E27FC236}">
                <a16:creationId xmlns:a16="http://schemas.microsoft.com/office/drawing/2014/main" id="{4B44B037-6C9B-AC4D-A369-947FF5B100CA}"/>
              </a:ext>
            </a:extLst>
          </p:cNvPr>
          <p:cNvCxnSpPr>
            <a:cxnSpLocks/>
            <a:stCxn id="214" idx="3"/>
            <a:endCxn id="216" idx="1"/>
          </p:cNvCxnSpPr>
          <p:nvPr/>
        </p:nvCxnSpPr>
        <p:spPr>
          <a:xfrm flipV="1">
            <a:off x="7876448" y="16423243"/>
            <a:ext cx="232759" cy="2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eur en angle 227">
            <a:extLst>
              <a:ext uri="{FF2B5EF4-FFF2-40B4-BE49-F238E27FC236}">
                <a16:creationId xmlns:a16="http://schemas.microsoft.com/office/drawing/2014/main" id="{B333AC1D-3E29-AA4C-9567-0CBDA8FDD62F}"/>
              </a:ext>
            </a:extLst>
          </p:cNvPr>
          <p:cNvCxnSpPr>
            <a:cxnSpLocks/>
            <a:stCxn id="58" idx="2"/>
            <a:endCxn id="214" idx="1"/>
          </p:cNvCxnSpPr>
          <p:nvPr/>
        </p:nvCxnSpPr>
        <p:spPr>
          <a:xfrm rot="16200000" flipH="1">
            <a:off x="-2147497" y="10753620"/>
            <a:ext cx="8762532" cy="25811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e 229">
            <a:extLst>
              <a:ext uri="{FF2B5EF4-FFF2-40B4-BE49-F238E27FC236}">
                <a16:creationId xmlns:a16="http://schemas.microsoft.com/office/drawing/2014/main" id="{A6B62C14-0D6A-8441-87CB-93EFB8E8E8A6}"/>
              </a:ext>
            </a:extLst>
          </p:cNvPr>
          <p:cNvGrpSpPr/>
          <p:nvPr/>
        </p:nvGrpSpPr>
        <p:grpSpPr>
          <a:xfrm>
            <a:off x="1471526" y="15989083"/>
            <a:ext cx="946842" cy="868318"/>
            <a:chOff x="1831536" y="7629324"/>
            <a:chExt cx="946842" cy="868318"/>
          </a:xfrm>
        </p:grpSpPr>
        <p:sp>
          <p:nvSpPr>
            <p:cNvPr id="231" name="Ellipse 230">
              <a:extLst>
                <a:ext uri="{FF2B5EF4-FFF2-40B4-BE49-F238E27FC236}">
                  <a16:creationId xmlns:a16="http://schemas.microsoft.com/office/drawing/2014/main" id="{4D00A707-1607-1941-A02C-D3F749609EC4}"/>
                </a:ext>
              </a:extLst>
            </p:cNvPr>
            <p:cNvSpPr/>
            <p:nvPr/>
          </p:nvSpPr>
          <p:spPr>
            <a:xfrm>
              <a:off x="1879844" y="7629324"/>
              <a:ext cx="868318" cy="86831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4B72153F-F755-3443-8907-A2558E320235}"/>
                </a:ext>
              </a:extLst>
            </p:cNvPr>
            <p:cNvSpPr/>
            <p:nvPr/>
          </p:nvSpPr>
          <p:spPr>
            <a:xfrm>
              <a:off x="1831536" y="7863427"/>
              <a:ext cx="9468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Autres données</a:t>
              </a:r>
            </a:p>
          </p:txBody>
        </p:sp>
      </p:grpSp>
      <p:cxnSp>
        <p:nvCxnSpPr>
          <p:cNvPr id="242" name="Connecteur en angle 241">
            <a:extLst>
              <a:ext uri="{FF2B5EF4-FFF2-40B4-BE49-F238E27FC236}">
                <a16:creationId xmlns:a16="http://schemas.microsoft.com/office/drawing/2014/main" id="{5D4FC6CE-3178-9542-8982-61EFD7BFA32E}"/>
              </a:ext>
            </a:extLst>
          </p:cNvPr>
          <p:cNvCxnSpPr>
            <a:stCxn id="58" idx="3"/>
            <a:endCxn id="83" idx="1"/>
          </p:cNvCxnSpPr>
          <p:nvPr/>
        </p:nvCxnSpPr>
        <p:spPr>
          <a:xfrm>
            <a:off x="1416625" y="7262158"/>
            <a:ext cx="2114850" cy="21556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eur en angle 243">
            <a:extLst>
              <a:ext uri="{FF2B5EF4-FFF2-40B4-BE49-F238E27FC236}">
                <a16:creationId xmlns:a16="http://schemas.microsoft.com/office/drawing/2014/main" id="{0B4610AE-D229-2B4F-8F2E-15C63E696608}"/>
              </a:ext>
            </a:extLst>
          </p:cNvPr>
          <p:cNvCxnSpPr>
            <a:stCxn id="58" idx="3"/>
            <a:endCxn id="102" idx="1"/>
          </p:cNvCxnSpPr>
          <p:nvPr/>
        </p:nvCxnSpPr>
        <p:spPr>
          <a:xfrm>
            <a:off x="1416625" y="7262157"/>
            <a:ext cx="2114848" cy="3226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eur en angle 245">
            <a:extLst>
              <a:ext uri="{FF2B5EF4-FFF2-40B4-BE49-F238E27FC236}">
                <a16:creationId xmlns:a16="http://schemas.microsoft.com/office/drawing/2014/main" id="{B89887D4-84A1-5C47-8D8D-A267712811CD}"/>
              </a:ext>
            </a:extLst>
          </p:cNvPr>
          <p:cNvCxnSpPr>
            <a:stCxn id="58" idx="3"/>
            <a:endCxn id="134" idx="1"/>
          </p:cNvCxnSpPr>
          <p:nvPr/>
        </p:nvCxnSpPr>
        <p:spPr>
          <a:xfrm>
            <a:off x="1416625" y="7262157"/>
            <a:ext cx="2114848" cy="39565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eur en angle 247">
            <a:extLst>
              <a:ext uri="{FF2B5EF4-FFF2-40B4-BE49-F238E27FC236}">
                <a16:creationId xmlns:a16="http://schemas.microsoft.com/office/drawing/2014/main" id="{F6160062-EF82-E444-A454-E0D3D92D2867}"/>
              </a:ext>
            </a:extLst>
          </p:cNvPr>
          <p:cNvCxnSpPr>
            <a:cxnSpLocks/>
            <a:stCxn id="58" idx="3"/>
            <a:endCxn id="141" idx="1"/>
          </p:cNvCxnSpPr>
          <p:nvPr/>
        </p:nvCxnSpPr>
        <p:spPr>
          <a:xfrm>
            <a:off x="1416626" y="7262158"/>
            <a:ext cx="2114848" cy="61148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en angle 254">
            <a:extLst>
              <a:ext uri="{FF2B5EF4-FFF2-40B4-BE49-F238E27FC236}">
                <a16:creationId xmlns:a16="http://schemas.microsoft.com/office/drawing/2014/main" id="{C9F808FE-2D40-AD4E-92B4-606B5A970E8E}"/>
              </a:ext>
            </a:extLst>
          </p:cNvPr>
          <p:cNvCxnSpPr>
            <a:stCxn id="58" idx="3"/>
            <a:endCxn id="149" idx="1"/>
          </p:cNvCxnSpPr>
          <p:nvPr/>
        </p:nvCxnSpPr>
        <p:spPr>
          <a:xfrm>
            <a:off x="1416626" y="7262158"/>
            <a:ext cx="2114847" cy="70142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ZoneTexte 257">
            <a:extLst>
              <a:ext uri="{FF2B5EF4-FFF2-40B4-BE49-F238E27FC236}">
                <a16:creationId xmlns:a16="http://schemas.microsoft.com/office/drawing/2014/main" id="{A10FFA51-2E98-2B4C-8E47-81B401A88958}"/>
              </a:ext>
            </a:extLst>
          </p:cNvPr>
          <p:cNvSpPr txBox="1"/>
          <p:nvPr/>
        </p:nvSpPr>
        <p:spPr>
          <a:xfrm>
            <a:off x="1668902" y="2281606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OUI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59" name="ZoneTexte 258">
            <a:extLst>
              <a:ext uri="{FF2B5EF4-FFF2-40B4-BE49-F238E27FC236}">
                <a16:creationId xmlns:a16="http://schemas.microsoft.com/office/drawing/2014/main" id="{4CCE8421-DFA3-A44E-9FBA-D15E47B32F7E}"/>
              </a:ext>
            </a:extLst>
          </p:cNvPr>
          <p:cNvSpPr txBox="1"/>
          <p:nvPr/>
        </p:nvSpPr>
        <p:spPr>
          <a:xfrm>
            <a:off x="926696" y="3240271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NON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0" name="ZoneTexte 259">
            <a:extLst>
              <a:ext uri="{FF2B5EF4-FFF2-40B4-BE49-F238E27FC236}">
                <a16:creationId xmlns:a16="http://schemas.microsoft.com/office/drawing/2014/main" id="{0B7AB78C-7D1B-2343-A560-B975CB372A0B}"/>
              </a:ext>
            </a:extLst>
          </p:cNvPr>
          <p:cNvSpPr txBox="1"/>
          <p:nvPr/>
        </p:nvSpPr>
        <p:spPr>
          <a:xfrm>
            <a:off x="1750816" y="3973538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OUI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1" name="ZoneTexte 260">
            <a:extLst>
              <a:ext uri="{FF2B5EF4-FFF2-40B4-BE49-F238E27FC236}">
                <a16:creationId xmlns:a16="http://schemas.microsoft.com/office/drawing/2014/main" id="{ADFE46CE-5850-9846-BF2F-BB2A034EDFA5}"/>
              </a:ext>
            </a:extLst>
          </p:cNvPr>
          <p:cNvSpPr txBox="1"/>
          <p:nvPr/>
        </p:nvSpPr>
        <p:spPr>
          <a:xfrm>
            <a:off x="934913" y="4908973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NON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2" name="ZoneTexte 261">
            <a:extLst>
              <a:ext uri="{FF2B5EF4-FFF2-40B4-BE49-F238E27FC236}">
                <a16:creationId xmlns:a16="http://schemas.microsoft.com/office/drawing/2014/main" id="{A96B4BBF-7505-D940-B980-92C29B785BB9}"/>
              </a:ext>
            </a:extLst>
          </p:cNvPr>
          <p:cNvSpPr txBox="1"/>
          <p:nvPr/>
        </p:nvSpPr>
        <p:spPr>
          <a:xfrm>
            <a:off x="1669937" y="5650582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NON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3" name="ZoneTexte 262">
            <a:extLst>
              <a:ext uri="{FF2B5EF4-FFF2-40B4-BE49-F238E27FC236}">
                <a16:creationId xmlns:a16="http://schemas.microsoft.com/office/drawing/2014/main" id="{62C944FC-E205-DE45-BDF1-910F0BB87945}"/>
              </a:ext>
            </a:extLst>
          </p:cNvPr>
          <p:cNvSpPr txBox="1"/>
          <p:nvPr/>
        </p:nvSpPr>
        <p:spPr>
          <a:xfrm>
            <a:off x="943202" y="6594908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OUI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6" name="ZoneTexte 265">
            <a:extLst>
              <a:ext uri="{FF2B5EF4-FFF2-40B4-BE49-F238E27FC236}">
                <a16:creationId xmlns:a16="http://schemas.microsoft.com/office/drawing/2014/main" id="{2728B8FC-350E-0243-9829-C8FB827490A2}"/>
              </a:ext>
            </a:extLst>
          </p:cNvPr>
          <p:cNvSpPr txBox="1"/>
          <p:nvPr/>
        </p:nvSpPr>
        <p:spPr>
          <a:xfrm>
            <a:off x="0" y="383062"/>
            <a:ext cx="12599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Logigramme – Questions juridiques liées à la diffusion des données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201CDD8-371F-8342-AC0D-A974342364EB}"/>
              </a:ext>
            </a:extLst>
          </p:cNvPr>
          <p:cNvSpPr/>
          <p:nvPr/>
        </p:nvSpPr>
        <p:spPr>
          <a:xfrm>
            <a:off x="3524333" y="11893068"/>
            <a:ext cx="1665171" cy="7181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Données faisant référence à une marque </a:t>
            </a:r>
          </a:p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(verbale, figurative et/ou semi-figurative, ex : logo)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2B0D401D-DE16-FE4C-93E1-F050894D7343}"/>
              </a:ext>
            </a:extLst>
          </p:cNvPr>
          <p:cNvSpPr/>
          <p:nvPr/>
        </p:nvSpPr>
        <p:spPr>
          <a:xfrm>
            <a:off x="5573302" y="11973371"/>
            <a:ext cx="2231193" cy="5520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À l’occasion d’une publication scientifique ou en prévision d’une communication faite au public</a:t>
            </a:r>
          </a:p>
        </p:txBody>
      </p:sp>
      <p:sp>
        <p:nvSpPr>
          <p:cNvPr id="269" name="Rectangle : coins arrondis 268">
            <a:extLst>
              <a:ext uri="{FF2B5EF4-FFF2-40B4-BE49-F238E27FC236}">
                <a16:creationId xmlns:a16="http://schemas.microsoft.com/office/drawing/2014/main" id="{0AD2BFEA-1F29-3B45-B13E-5F9974D86805}"/>
              </a:ext>
            </a:extLst>
          </p:cNvPr>
          <p:cNvSpPr/>
          <p:nvPr/>
        </p:nvSpPr>
        <p:spPr>
          <a:xfrm>
            <a:off x="8109206" y="11727428"/>
            <a:ext cx="2284815" cy="3904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autorisée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 fins de publication scientifique</a:t>
            </a:r>
            <a:endParaRPr lang="fr-F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46F75BD4-5979-B449-8F81-221BE81C40C2}"/>
              </a:ext>
            </a:extLst>
          </p:cNvPr>
          <p:cNvSpPr/>
          <p:nvPr/>
        </p:nvSpPr>
        <p:spPr>
          <a:xfrm>
            <a:off x="10589878" y="12126592"/>
            <a:ext cx="1841326" cy="739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de la Communication – Service Presse</a:t>
            </a:r>
          </a:p>
        </p:txBody>
      </p:sp>
      <p:cxnSp>
        <p:nvCxnSpPr>
          <p:cNvPr id="271" name="Connecteur droit avec flèche 270">
            <a:extLst>
              <a:ext uri="{FF2B5EF4-FFF2-40B4-BE49-F238E27FC236}">
                <a16:creationId xmlns:a16="http://schemas.microsoft.com/office/drawing/2014/main" id="{FF444B71-1D30-8048-BC22-06533319BE3C}"/>
              </a:ext>
            </a:extLst>
          </p:cNvPr>
          <p:cNvCxnSpPr>
            <a:cxnSpLocks/>
            <a:stCxn id="267" idx="3"/>
            <a:endCxn id="268" idx="1"/>
          </p:cNvCxnSpPr>
          <p:nvPr/>
        </p:nvCxnSpPr>
        <p:spPr>
          <a:xfrm flipV="1">
            <a:off x="5189504" y="12249381"/>
            <a:ext cx="383798" cy="2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>
            <a:extLst>
              <a:ext uri="{FF2B5EF4-FFF2-40B4-BE49-F238E27FC236}">
                <a16:creationId xmlns:a16="http://schemas.microsoft.com/office/drawing/2014/main" id="{14544C08-26A6-2E46-A216-D0D750E7A15D}"/>
              </a:ext>
            </a:extLst>
          </p:cNvPr>
          <p:cNvCxnSpPr>
            <a:cxnSpLocks/>
            <a:stCxn id="58" idx="3"/>
            <a:endCxn id="267" idx="1"/>
          </p:cNvCxnSpPr>
          <p:nvPr/>
        </p:nvCxnSpPr>
        <p:spPr>
          <a:xfrm>
            <a:off x="1416626" y="7262158"/>
            <a:ext cx="2107707" cy="49899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279D14E9-85E8-4B46-A2DC-33097C6005EC}"/>
              </a:ext>
            </a:extLst>
          </p:cNvPr>
          <p:cNvGrpSpPr/>
          <p:nvPr/>
        </p:nvGrpSpPr>
        <p:grpSpPr>
          <a:xfrm>
            <a:off x="1495692" y="6827996"/>
            <a:ext cx="946842" cy="868318"/>
            <a:chOff x="1848142" y="7629324"/>
            <a:chExt cx="946842" cy="868318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161540A2-B7F5-8641-94A6-A1BA7C201F43}"/>
                </a:ext>
              </a:extLst>
            </p:cNvPr>
            <p:cNvSpPr/>
            <p:nvPr/>
          </p:nvSpPr>
          <p:spPr>
            <a:xfrm>
              <a:off x="1879844" y="7629324"/>
              <a:ext cx="868318" cy="86831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DC002E0-4A4E-F546-8992-6482379A52B4}"/>
                </a:ext>
              </a:extLst>
            </p:cNvPr>
            <p:cNvSpPr/>
            <p:nvPr/>
          </p:nvSpPr>
          <p:spPr>
            <a:xfrm>
              <a:off x="1848142" y="7667202"/>
              <a:ext cx="9468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Données protégées </a:t>
              </a:r>
            </a:p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ou protégeables</a:t>
              </a:r>
            </a:p>
          </p:txBody>
        </p:sp>
      </p:grp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9AE1428-188B-874D-B263-CC4197914969}"/>
              </a:ext>
            </a:extLst>
          </p:cNvPr>
          <p:cNvCxnSpPr>
            <a:cxnSpLocks/>
          </p:cNvCxnSpPr>
          <p:nvPr/>
        </p:nvCxnSpPr>
        <p:spPr>
          <a:xfrm>
            <a:off x="0" y="17254488"/>
            <a:ext cx="12599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462B4216-A861-A94E-BDDE-28988EB24AD8}"/>
              </a:ext>
            </a:extLst>
          </p:cNvPr>
          <p:cNvSpPr txBox="1"/>
          <p:nvPr/>
        </p:nvSpPr>
        <p:spPr>
          <a:xfrm>
            <a:off x="430306" y="17360154"/>
            <a:ext cx="12169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LOGIGRAMME - QUESTIONS JURIDIQUES - DIFFUSION DES DONNÉES / Emilie COTTE – Fanny SÉBIRE								</a:t>
            </a:r>
          </a:p>
          <a:p>
            <a:endParaRPr lang="fr-FR" sz="1400" dirty="0"/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3E394EE7-265E-334B-991B-E7F6BF2809EF}"/>
              </a:ext>
            </a:extLst>
          </p:cNvPr>
          <p:cNvSpPr txBox="1"/>
          <p:nvPr/>
        </p:nvSpPr>
        <p:spPr>
          <a:xfrm>
            <a:off x="7714894" y="4828352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OUI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3283D66E-B6D6-2440-9EE9-381D3316705C}"/>
              </a:ext>
            </a:extLst>
          </p:cNvPr>
          <p:cNvSpPr txBox="1"/>
          <p:nvPr/>
        </p:nvSpPr>
        <p:spPr>
          <a:xfrm>
            <a:off x="7669487" y="5793604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NON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8F2CA085-3C3D-834B-977C-B48CCDEF04B6}"/>
              </a:ext>
            </a:extLst>
          </p:cNvPr>
          <p:cNvSpPr/>
          <p:nvPr/>
        </p:nvSpPr>
        <p:spPr>
          <a:xfrm>
            <a:off x="5543753" y="13815382"/>
            <a:ext cx="2291955" cy="9243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Contacter les équipes PI/Tech Transfer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aider à la détection / valorisation économique.</a:t>
            </a:r>
          </a:p>
        </p:txBody>
      </p: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AB75B876-FB9A-1D4E-8974-348F99EA7B76}"/>
              </a:ext>
            </a:extLst>
          </p:cNvPr>
          <p:cNvCxnSpPr>
            <a:cxnSpLocks/>
            <a:stCxn id="149" idx="3"/>
            <a:endCxn id="169" idx="1"/>
          </p:cNvCxnSpPr>
          <p:nvPr/>
        </p:nvCxnSpPr>
        <p:spPr>
          <a:xfrm>
            <a:off x="5196644" y="14276377"/>
            <a:ext cx="347109" cy="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avec flèche 177">
            <a:extLst>
              <a:ext uri="{FF2B5EF4-FFF2-40B4-BE49-F238E27FC236}">
                <a16:creationId xmlns:a16="http://schemas.microsoft.com/office/drawing/2014/main" id="{7C08C506-E5BE-5F41-8BB1-42612699F4D0}"/>
              </a:ext>
            </a:extLst>
          </p:cNvPr>
          <p:cNvCxnSpPr>
            <a:cxnSpLocks/>
            <a:stCxn id="169" idx="3"/>
            <a:endCxn id="207" idx="1"/>
          </p:cNvCxnSpPr>
          <p:nvPr/>
        </p:nvCxnSpPr>
        <p:spPr>
          <a:xfrm>
            <a:off x="7835708" y="14277539"/>
            <a:ext cx="2754170" cy="1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0A4A5BC3-C8DC-8042-BB06-B6BCEAA12152}"/>
              </a:ext>
            </a:extLst>
          </p:cNvPr>
          <p:cNvCxnSpPr>
            <a:cxnSpLocks/>
            <a:stCxn id="207" idx="2"/>
            <a:endCxn id="164" idx="0"/>
          </p:cNvCxnSpPr>
          <p:nvPr/>
        </p:nvCxnSpPr>
        <p:spPr>
          <a:xfrm>
            <a:off x="11510541" y="14613436"/>
            <a:ext cx="0" cy="168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ngle 95">
            <a:extLst>
              <a:ext uri="{FF2B5EF4-FFF2-40B4-BE49-F238E27FC236}">
                <a16:creationId xmlns:a16="http://schemas.microsoft.com/office/drawing/2014/main" id="{529CA1C6-31F8-0146-83AE-7FF57F9610A2}"/>
              </a:ext>
            </a:extLst>
          </p:cNvPr>
          <p:cNvCxnSpPr>
            <a:cxnSpLocks/>
            <a:stCxn id="164" idx="1"/>
            <a:endCxn id="150" idx="3"/>
          </p:cNvCxnSpPr>
          <p:nvPr/>
        </p:nvCxnSpPr>
        <p:spPr>
          <a:xfrm rot="10800000">
            <a:off x="10385833" y="15023068"/>
            <a:ext cx="427666" cy="2714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en angle 97">
            <a:extLst>
              <a:ext uri="{FF2B5EF4-FFF2-40B4-BE49-F238E27FC236}">
                <a16:creationId xmlns:a16="http://schemas.microsoft.com/office/drawing/2014/main" id="{71FB22E9-19A3-DD48-919F-E21F2CBF7786}"/>
              </a:ext>
            </a:extLst>
          </p:cNvPr>
          <p:cNvCxnSpPr>
            <a:cxnSpLocks/>
            <a:stCxn id="164" idx="1"/>
            <a:endCxn id="206" idx="3"/>
          </p:cNvCxnSpPr>
          <p:nvPr/>
        </p:nvCxnSpPr>
        <p:spPr>
          <a:xfrm rot="10800000" flipV="1">
            <a:off x="10401161" y="15294498"/>
            <a:ext cx="412338" cy="274300"/>
          </a:xfrm>
          <a:prstGeom prst="bentConnector3">
            <a:avLst>
              <a:gd name="adj1" fmla="val 515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 : coins arrondis 157">
            <a:extLst>
              <a:ext uri="{FF2B5EF4-FFF2-40B4-BE49-F238E27FC236}">
                <a16:creationId xmlns:a16="http://schemas.microsoft.com/office/drawing/2014/main" id="{FB051221-BD5B-6A4E-87BD-E55BFBB3FC23}"/>
              </a:ext>
            </a:extLst>
          </p:cNvPr>
          <p:cNvSpPr/>
          <p:nvPr/>
        </p:nvSpPr>
        <p:spPr>
          <a:xfrm>
            <a:off x="8109206" y="12173635"/>
            <a:ext cx="2291955" cy="6425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soumise à autorisation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Direction de la Communication pour tout autre usage</a:t>
            </a:r>
            <a:endParaRPr lang="fr-F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en angle 36">
            <a:extLst>
              <a:ext uri="{FF2B5EF4-FFF2-40B4-BE49-F238E27FC236}">
                <a16:creationId xmlns:a16="http://schemas.microsoft.com/office/drawing/2014/main" id="{0B85CB62-B618-1947-BE8A-75C83C2E29AC}"/>
              </a:ext>
            </a:extLst>
          </p:cNvPr>
          <p:cNvCxnSpPr>
            <a:cxnSpLocks/>
            <a:stCxn id="268" idx="3"/>
            <a:endCxn id="269" idx="1"/>
          </p:cNvCxnSpPr>
          <p:nvPr/>
        </p:nvCxnSpPr>
        <p:spPr>
          <a:xfrm flipV="1">
            <a:off x="7804495" y="11922657"/>
            <a:ext cx="304711" cy="3267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en angle 44">
            <a:extLst>
              <a:ext uri="{FF2B5EF4-FFF2-40B4-BE49-F238E27FC236}">
                <a16:creationId xmlns:a16="http://schemas.microsoft.com/office/drawing/2014/main" id="{49CF8215-4553-9F4E-9408-F5A157757A40}"/>
              </a:ext>
            </a:extLst>
          </p:cNvPr>
          <p:cNvCxnSpPr>
            <a:cxnSpLocks/>
            <a:stCxn id="268" idx="3"/>
            <a:endCxn id="158" idx="1"/>
          </p:cNvCxnSpPr>
          <p:nvPr/>
        </p:nvCxnSpPr>
        <p:spPr>
          <a:xfrm>
            <a:off x="7804495" y="12249381"/>
            <a:ext cx="304711" cy="2455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5F5F43E1-AADA-9D45-9837-136889F7BFB5}"/>
              </a:ext>
            </a:extLst>
          </p:cNvPr>
          <p:cNvCxnSpPr>
            <a:cxnSpLocks/>
            <a:stCxn id="158" idx="3"/>
            <a:endCxn id="270" idx="1"/>
          </p:cNvCxnSpPr>
          <p:nvPr/>
        </p:nvCxnSpPr>
        <p:spPr>
          <a:xfrm>
            <a:off x="10401161" y="12494887"/>
            <a:ext cx="188717" cy="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60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628</Words>
  <Application>Microsoft Office PowerPoint</Application>
  <PresentationFormat>Personnalisé</PresentationFormat>
  <Paragraphs>104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 SEBIRE</dc:creator>
  <cp:lastModifiedBy>Fanny  SEBIRE</cp:lastModifiedBy>
  <cp:revision>60</cp:revision>
  <dcterms:created xsi:type="dcterms:W3CDTF">2021-05-17T15:54:18Z</dcterms:created>
  <dcterms:modified xsi:type="dcterms:W3CDTF">2022-02-25T14:44:31Z</dcterms:modified>
</cp:coreProperties>
</file>