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3" r:id="rId2"/>
  </p:sldIdLst>
  <p:sldSz cx="12192000" cy="107823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4643"/>
  </p:normalViewPr>
  <p:slideViewPr>
    <p:cSldViewPr snapToGrid="0" snapToObjects="1">
      <p:cViewPr>
        <p:scale>
          <a:sx n="176" d="100"/>
          <a:sy n="176" d="100"/>
        </p:scale>
        <p:origin x="-1952" y="144"/>
      </p:cViewPr>
      <p:guideLst>
        <p:guide orient="horz" pos="33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64604"/>
            <a:ext cx="10363200" cy="3753838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63204"/>
            <a:ext cx="9144000" cy="260322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7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11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74058"/>
            <a:ext cx="2628900" cy="91375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74058"/>
            <a:ext cx="7734300" cy="9137501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59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94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88090"/>
            <a:ext cx="10515600" cy="448513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215658"/>
            <a:ext cx="10515600" cy="235862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34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70288"/>
            <a:ext cx="5181600" cy="684127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70288"/>
            <a:ext cx="5181600" cy="684127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1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060"/>
            <a:ext cx="10515600" cy="2084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643162"/>
            <a:ext cx="5157787" cy="129537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938535"/>
            <a:ext cx="5157787" cy="579299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643162"/>
            <a:ext cx="5183188" cy="129537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938535"/>
            <a:ext cx="5183188" cy="579299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03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93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8820"/>
            <a:ext cx="3932237" cy="251587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52454"/>
            <a:ext cx="6172200" cy="766242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4690"/>
            <a:ext cx="3932237" cy="5992663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49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8820"/>
            <a:ext cx="3932237" cy="251587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52454"/>
            <a:ext cx="6172200" cy="766242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4690"/>
            <a:ext cx="3932237" cy="5992663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85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060"/>
            <a:ext cx="10515600" cy="20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70288"/>
            <a:ext cx="10515600" cy="68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9993597"/>
            <a:ext cx="2743200" cy="574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A09E-214C-2D4D-B01E-B7F7EF691E92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9993597"/>
            <a:ext cx="4114800" cy="574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9993597"/>
            <a:ext cx="2743200" cy="574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B74F-3A91-6D48-9A9E-4F5FE42501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25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>
            <a:extLst>
              <a:ext uri="{FF2B5EF4-FFF2-40B4-BE49-F238E27FC236}">
                <a16:creationId xmlns:a16="http://schemas.microsoft.com/office/drawing/2014/main" id="{ADFC673B-A05C-6045-BF0E-53002C856316}"/>
              </a:ext>
            </a:extLst>
          </p:cNvPr>
          <p:cNvSpPr>
            <a:spLocks noChangeAspect="1"/>
          </p:cNvSpPr>
          <p:nvPr/>
        </p:nvSpPr>
        <p:spPr>
          <a:xfrm rot="5918866">
            <a:off x="2040487" y="1933191"/>
            <a:ext cx="7886930" cy="7904222"/>
          </a:xfrm>
          <a:custGeom>
            <a:avLst/>
            <a:gdLst>
              <a:gd name="connsiteX0" fmla="*/ 4233495 w 4615151"/>
              <a:gd name="connsiteY0" fmla="*/ 2475984 h 4135284"/>
              <a:gd name="connsiteX1" fmla="*/ 4242460 w 4615151"/>
              <a:gd name="connsiteY1" fmla="*/ 3157302 h 4135284"/>
              <a:gd name="connsiteX2" fmla="*/ 4179707 w 4615151"/>
              <a:gd name="connsiteY2" fmla="*/ 3390384 h 4135284"/>
              <a:gd name="connsiteX3" fmla="*/ 3901801 w 4615151"/>
              <a:gd name="connsiteY3" fmla="*/ 3650361 h 4135284"/>
              <a:gd name="connsiteX4" fmla="*/ 3632860 w 4615151"/>
              <a:gd name="connsiteY4" fmla="*/ 4017914 h 4135284"/>
              <a:gd name="connsiteX5" fmla="*/ 3310130 w 4615151"/>
              <a:gd name="connsiteY5" fmla="*/ 4134455 h 4135284"/>
              <a:gd name="connsiteX6" fmla="*/ 2808107 w 4615151"/>
              <a:gd name="connsiteY6" fmla="*/ 3973090 h 4135284"/>
              <a:gd name="connsiteX7" fmla="*/ 2530201 w 4615151"/>
              <a:gd name="connsiteY7" fmla="*/ 3865514 h 4135284"/>
              <a:gd name="connsiteX8" fmla="*/ 2046107 w 4615151"/>
              <a:gd name="connsiteY8" fmla="*/ 3937231 h 4135284"/>
              <a:gd name="connsiteX9" fmla="*/ 1678554 w 4615151"/>
              <a:gd name="connsiteY9" fmla="*/ 4008949 h 4135284"/>
              <a:gd name="connsiteX10" fmla="*/ 1400648 w 4615151"/>
              <a:gd name="connsiteY10" fmla="*/ 3856549 h 4135284"/>
              <a:gd name="connsiteX11" fmla="*/ 1293072 w 4615151"/>
              <a:gd name="connsiteY11" fmla="*/ 3623467 h 4135284"/>
              <a:gd name="connsiteX12" fmla="*/ 1149636 w 4615151"/>
              <a:gd name="connsiteY12" fmla="*/ 3480031 h 4135284"/>
              <a:gd name="connsiteX13" fmla="*/ 889660 w 4615151"/>
              <a:gd name="connsiteY13" fmla="*/ 3605537 h 4135284"/>
              <a:gd name="connsiteX14" fmla="*/ 710366 w 4615151"/>
              <a:gd name="connsiteY14" fmla="*/ 3740008 h 4135284"/>
              <a:gd name="connsiteX15" fmla="*/ 522107 w 4615151"/>
              <a:gd name="connsiteY15" fmla="*/ 3632431 h 4135284"/>
              <a:gd name="connsiteX16" fmla="*/ 477283 w 4615151"/>
              <a:gd name="connsiteY16" fmla="*/ 3381420 h 4135284"/>
              <a:gd name="connsiteX17" fmla="*/ 477283 w 4615151"/>
              <a:gd name="connsiteY17" fmla="*/ 3103514 h 4135284"/>
              <a:gd name="connsiteX18" fmla="*/ 396601 w 4615151"/>
              <a:gd name="connsiteY18" fmla="*/ 2879396 h 4135284"/>
              <a:gd name="connsiteX19" fmla="*/ 190413 w 4615151"/>
              <a:gd name="connsiteY19" fmla="*/ 2709067 h 4135284"/>
              <a:gd name="connsiteX20" fmla="*/ 38013 w 4615151"/>
              <a:gd name="connsiteY20" fmla="*/ 2502878 h 4135284"/>
              <a:gd name="connsiteX21" fmla="*/ 2154 w 4615151"/>
              <a:gd name="connsiteY21" fmla="*/ 2332549 h 4135284"/>
              <a:gd name="connsiteX22" fmla="*/ 82836 w 4615151"/>
              <a:gd name="connsiteY22" fmla="*/ 2171184 h 4135284"/>
              <a:gd name="connsiteX23" fmla="*/ 262130 w 4615151"/>
              <a:gd name="connsiteY23" fmla="*/ 1973961 h 4135284"/>
              <a:gd name="connsiteX24" fmla="*/ 333848 w 4615151"/>
              <a:gd name="connsiteY24" fmla="*/ 1776737 h 4135284"/>
              <a:gd name="connsiteX25" fmla="*/ 315919 w 4615151"/>
              <a:gd name="connsiteY25" fmla="*/ 1471937 h 4135284"/>
              <a:gd name="connsiteX26" fmla="*/ 226272 w 4615151"/>
              <a:gd name="connsiteY26" fmla="*/ 1247820 h 4135284"/>
              <a:gd name="connsiteX27" fmla="*/ 172483 w 4615151"/>
              <a:gd name="connsiteY27" fmla="*/ 1050596 h 4135284"/>
              <a:gd name="connsiteX28" fmla="*/ 333848 w 4615151"/>
              <a:gd name="connsiteY28" fmla="*/ 835443 h 4135284"/>
              <a:gd name="connsiteX29" fmla="*/ 746224 w 4615151"/>
              <a:gd name="connsiteY29" fmla="*/ 611325 h 4135284"/>
              <a:gd name="connsiteX30" fmla="*/ 1185495 w 4615151"/>
              <a:gd name="connsiteY30" fmla="*/ 566502 h 4135284"/>
              <a:gd name="connsiteX31" fmla="*/ 1391683 w 4615151"/>
              <a:gd name="connsiteY31" fmla="*/ 557537 h 4135284"/>
              <a:gd name="connsiteX32" fmla="*/ 1597872 w 4615151"/>
              <a:gd name="connsiteY32" fmla="*/ 396172 h 4135284"/>
              <a:gd name="connsiteX33" fmla="*/ 1696483 w 4615151"/>
              <a:gd name="connsiteY33" fmla="*/ 172055 h 4135284"/>
              <a:gd name="connsiteX34" fmla="*/ 1920601 w 4615151"/>
              <a:gd name="connsiteY34" fmla="*/ 28620 h 4135284"/>
              <a:gd name="connsiteX35" fmla="*/ 2252295 w 4615151"/>
              <a:gd name="connsiteY35" fmla="*/ 19655 h 4135284"/>
              <a:gd name="connsiteX36" fmla="*/ 2619848 w 4615151"/>
              <a:gd name="connsiteY36" fmla="*/ 243772 h 4135284"/>
              <a:gd name="connsiteX37" fmla="*/ 2906719 w 4615151"/>
              <a:gd name="connsiteY37" fmla="*/ 396172 h 4135284"/>
              <a:gd name="connsiteX38" fmla="*/ 3408742 w 4615151"/>
              <a:gd name="connsiteY38" fmla="*/ 467890 h 4135284"/>
              <a:gd name="connsiteX39" fmla="*/ 3668719 w 4615151"/>
              <a:gd name="connsiteY39" fmla="*/ 503749 h 4135284"/>
              <a:gd name="connsiteX40" fmla="*/ 3848013 w 4615151"/>
              <a:gd name="connsiteY40" fmla="*/ 718902 h 4135284"/>
              <a:gd name="connsiteX41" fmla="*/ 3964554 w 4615151"/>
              <a:gd name="connsiteY41" fmla="*/ 916125 h 4135284"/>
              <a:gd name="connsiteX42" fmla="*/ 4350036 w 4615151"/>
              <a:gd name="connsiteY42" fmla="*/ 1274714 h 4135284"/>
              <a:gd name="connsiteX43" fmla="*/ 4547260 w 4615151"/>
              <a:gd name="connsiteY43" fmla="*/ 1471937 h 4135284"/>
              <a:gd name="connsiteX44" fmla="*/ 4610013 w 4615151"/>
              <a:gd name="connsiteY44" fmla="*/ 1687090 h 4135284"/>
              <a:gd name="connsiteX45" fmla="*/ 4430719 w 4615151"/>
              <a:gd name="connsiteY45" fmla="*/ 2099467 h 4135284"/>
              <a:gd name="connsiteX46" fmla="*/ 4287283 w 4615151"/>
              <a:gd name="connsiteY46" fmla="*/ 2323584 h 4135284"/>
              <a:gd name="connsiteX47" fmla="*/ 4233495 w 4615151"/>
              <a:gd name="connsiteY47" fmla="*/ 2475984 h 413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615151" h="4135284">
                <a:moveTo>
                  <a:pt x="4233495" y="2475984"/>
                </a:moveTo>
                <a:cubicBezTo>
                  <a:pt x="4226025" y="2614937"/>
                  <a:pt x="4251425" y="3004902"/>
                  <a:pt x="4242460" y="3157302"/>
                </a:cubicBezTo>
                <a:cubicBezTo>
                  <a:pt x="4233495" y="3309702"/>
                  <a:pt x="4236483" y="3308208"/>
                  <a:pt x="4179707" y="3390384"/>
                </a:cubicBezTo>
                <a:cubicBezTo>
                  <a:pt x="4122931" y="3472560"/>
                  <a:pt x="3992942" y="3545773"/>
                  <a:pt x="3901801" y="3650361"/>
                </a:cubicBezTo>
                <a:cubicBezTo>
                  <a:pt x="3810660" y="3754949"/>
                  <a:pt x="3731472" y="3937232"/>
                  <a:pt x="3632860" y="4017914"/>
                </a:cubicBezTo>
                <a:cubicBezTo>
                  <a:pt x="3534248" y="4098596"/>
                  <a:pt x="3447589" y="4141926"/>
                  <a:pt x="3310130" y="4134455"/>
                </a:cubicBezTo>
                <a:cubicBezTo>
                  <a:pt x="3172671" y="4126984"/>
                  <a:pt x="2938095" y="4017913"/>
                  <a:pt x="2808107" y="3973090"/>
                </a:cubicBezTo>
                <a:cubicBezTo>
                  <a:pt x="2678119" y="3928267"/>
                  <a:pt x="2657201" y="3871491"/>
                  <a:pt x="2530201" y="3865514"/>
                </a:cubicBezTo>
                <a:cubicBezTo>
                  <a:pt x="2403201" y="3859537"/>
                  <a:pt x="2188048" y="3913325"/>
                  <a:pt x="2046107" y="3937231"/>
                </a:cubicBezTo>
                <a:cubicBezTo>
                  <a:pt x="1904166" y="3961137"/>
                  <a:pt x="1786130" y="4022396"/>
                  <a:pt x="1678554" y="4008949"/>
                </a:cubicBezTo>
                <a:cubicBezTo>
                  <a:pt x="1570978" y="3995502"/>
                  <a:pt x="1464895" y="3920796"/>
                  <a:pt x="1400648" y="3856549"/>
                </a:cubicBezTo>
                <a:cubicBezTo>
                  <a:pt x="1336401" y="3792302"/>
                  <a:pt x="1334907" y="3686220"/>
                  <a:pt x="1293072" y="3623467"/>
                </a:cubicBezTo>
                <a:cubicBezTo>
                  <a:pt x="1251237" y="3560714"/>
                  <a:pt x="1216871" y="3483019"/>
                  <a:pt x="1149636" y="3480031"/>
                </a:cubicBezTo>
                <a:cubicBezTo>
                  <a:pt x="1082401" y="3477043"/>
                  <a:pt x="962872" y="3562208"/>
                  <a:pt x="889660" y="3605537"/>
                </a:cubicBezTo>
                <a:cubicBezTo>
                  <a:pt x="816448" y="3648867"/>
                  <a:pt x="771625" y="3735526"/>
                  <a:pt x="710366" y="3740008"/>
                </a:cubicBezTo>
                <a:cubicBezTo>
                  <a:pt x="649107" y="3744490"/>
                  <a:pt x="560954" y="3692196"/>
                  <a:pt x="522107" y="3632431"/>
                </a:cubicBezTo>
                <a:cubicBezTo>
                  <a:pt x="483260" y="3572666"/>
                  <a:pt x="484754" y="3469573"/>
                  <a:pt x="477283" y="3381420"/>
                </a:cubicBezTo>
                <a:cubicBezTo>
                  <a:pt x="469812" y="3293267"/>
                  <a:pt x="490730" y="3187185"/>
                  <a:pt x="477283" y="3103514"/>
                </a:cubicBezTo>
                <a:cubicBezTo>
                  <a:pt x="463836" y="3019843"/>
                  <a:pt x="444413" y="2945137"/>
                  <a:pt x="396601" y="2879396"/>
                </a:cubicBezTo>
                <a:cubicBezTo>
                  <a:pt x="348789" y="2813655"/>
                  <a:pt x="250178" y="2771820"/>
                  <a:pt x="190413" y="2709067"/>
                </a:cubicBezTo>
                <a:cubicBezTo>
                  <a:pt x="130648" y="2646314"/>
                  <a:pt x="69389" y="2565631"/>
                  <a:pt x="38013" y="2502878"/>
                </a:cubicBezTo>
                <a:cubicBezTo>
                  <a:pt x="6637" y="2440125"/>
                  <a:pt x="-5316" y="2387831"/>
                  <a:pt x="2154" y="2332549"/>
                </a:cubicBezTo>
                <a:cubicBezTo>
                  <a:pt x="9624" y="2277267"/>
                  <a:pt x="39507" y="2230949"/>
                  <a:pt x="82836" y="2171184"/>
                </a:cubicBezTo>
                <a:cubicBezTo>
                  <a:pt x="126165" y="2111419"/>
                  <a:pt x="220295" y="2039702"/>
                  <a:pt x="262130" y="1973961"/>
                </a:cubicBezTo>
                <a:cubicBezTo>
                  <a:pt x="303965" y="1908220"/>
                  <a:pt x="324883" y="1860408"/>
                  <a:pt x="333848" y="1776737"/>
                </a:cubicBezTo>
                <a:cubicBezTo>
                  <a:pt x="342813" y="1693066"/>
                  <a:pt x="333848" y="1560090"/>
                  <a:pt x="315919" y="1471937"/>
                </a:cubicBezTo>
                <a:cubicBezTo>
                  <a:pt x="297990" y="1383784"/>
                  <a:pt x="250178" y="1318043"/>
                  <a:pt x="226272" y="1247820"/>
                </a:cubicBezTo>
                <a:cubicBezTo>
                  <a:pt x="202366" y="1177597"/>
                  <a:pt x="154554" y="1119325"/>
                  <a:pt x="172483" y="1050596"/>
                </a:cubicBezTo>
                <a:cubicBezTo>
                  <a:pt x="190412" y="981866"/>
                  <a:pt x="238224" y="908655"/>
                  <a:pt x="333848" y="835443"/>
                </a:cubicBezTo>
                <a:cubicBezTo>
                  <a:pt x="429471" y="762231"/>
                  <a:pt x="604283" y="656148"/>
                  <a:pt x="746224" y="611325"/>
                </a:cubicBezTo>
                <a:cubicBezTo>
                  <a:pt x="888165" y="566502"/>
                  <a:pt x="1077919" y="575467"/>
                  <a:pt x="1185495" y="566502"/>
                </a:cubicBezTo>
                <a:cubicBezTo>
                  <a:pt x="1293071" y="557537"/>
                  <a:pt x="1322954" y="585925"/>
                  <a:pt x="1391683" y="557537"/>
                </a:cubicBezTo>
                <a:cubicBezTo>
                  <a:pt x="1460412" y="529149"/>
                  <a:pt x="1547072" y="460419"/>
                  <a:pt x="1597872" y="396172"/>
                </a:cubicBezTo>
                <a:cubicBezTo>
                  <a:pt x="1648672" y="331925"/>
                  <a:pt x="1642695" y="233314"/>
                  <a:pt x="1696483" y="172055"/>
                </a:cubicBezTo>
                <a:cubicBezTo>
                  <a:pt x="1750271" y="110796"/>
                  <a:pt x="1827966" y="54020"/>
                  <a:pt x="1920601" y="28620"/>
                </a:cubicBezTo>
                <a:cubicBezTo>
                  <a:pt x="2013236" y="3220"/>
                  <a:pt x="2135754" y="-16204"/>
                  <a:pt x="2252295" y="19655"/>
                </a:cubicBezTo>
                <a:cubicBezTo>
                  <a:pt x="2368836" y="55514"/>
                  <a:pt x="2510777" y="181019"/>
                  <a:pt x="2619848" y="243772"/>
                </a:cubicBezTo>
                <a:cubicBezTo>
                  <a:pt x="2728919" y="306525"/>
                  <a:pt x="2775237" y="358819"/>
                  <a:pt x="2906719" y="396172"/>
                </a:cubicBezTo>
                <a:cubicBezTo>
                  <a:pt x="3038201" y="433525"/>
                  <a:pt x="3408742" y="467890"/>
                  <a:pt x="3408742" y="467890"/>
                </a:cubicBezTo>
                <a:cubicBezTo>
                  <a:pt x="3535742" y="485820"/>
                  <a:pt x="3595507" y="461914"/>
                  <a:pt x="3668719" y="503749"/>
                </a:cubicBezTo>
                <a:cubicBezTo>
                  <a:pt x="3741931" y="545584"/>
                  <a:pt x="3798707" y="650173"/>
                  <a:pt x="3848013" y="718902"/>
                </a:cubicBezTo>
                <a:cubicBezTo>
                  <a:pt x="3897319" y="787631"/>
                  <a:pt x="3880884" y="823490"/>
                  <a:pt x="3964554" y="916125"/>
                </a:cubicBezTo>
                <a:cubicBezTo>
                  <a:pt x="4048224" y="1008760"/>
                  <a:pt x="4252918" y="1182079"/>
                  <a:pt x="4350036" y="1274714"/>
                </a:cubicBezTo>
                <a:cubicBezTo>
                  <a:pt x="4447154" y="1367349"/>
                  <a:pt x="4503931" y="1403208"/>
                  <a:pt x="4547260" y="1471937"/>
                </a:cubicBezTo>
                <a:cubicBezTo>
                  <a:pt x="4590589" y="1540666"/>
                  <a:pt x="4629436" y="1582502"/>
                  <a:pt x="4610013" y="1687090"/>
                </a:cubicBezTo>
                <a:cubicBezTo>
                  <a:pt x="4590590" y="1791678"/>
                  <a:pt x="4484507" y="1993385"/>
                  <a:pt x="4430719" y="2099467"/>
                </a:cubicBezTo>
                <a:cubicBezTo>
                  <a:pt x="4376931" y="2205549"/>
                  <a:pt x="4318660" y="2265313"/>
                  <a:pt x="4287283" y="2323584"/>
                </a:cubicBezTo>
                <a:cubicBezTo>
                  <a:pt x="4255907" y="2381854"/>
                  <a:pt x="4240965" y="2337031"/>
                  <a:pt x="4233495" y="2475984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/>
              </a:gs>
            </a:gsLst>
            <a:lin ang="162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DAA495D-8354-814E-ACCE-2D4049829FB9}"/>
              </a:ext>
            </a:extLst>
          </p:cNvPr>
          <p:cNvSpPr/>
          <p:nvPr/>
        </p:nvSpPr>
        <p:spPr>
          <a:xfrm>
            <a:off x="6194742" y="3419615"/>
            <a:ext cx="936000" cy="936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997CC0EF-CEB1-D941-9733-FB1CBF947065}"/>
              </a:ext>
            </a:extLst>
          </p:cNvPr>
          <p:cNvSpPr/>
          <p:nvPr/>
        </p:nvSpPr>
        <p:spPr>
          <a:xfrm>
            <a:off x="6212235" y="3439954"/>
            <a:ext cx="900000" cy="90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725566F-0C70-5E46-8FCA-5E89E34D4B97}"/>
              </a:ext>
            </a:extLst>
          </p:cNvPr>
          <p:cNvSpPr txBox="1"/>
          <p:nvPr/>
        </p:nvSpPr>
        <p:spPr>
          <a:xfrm>
            <a:off x="5141883" y="2659082"/>
            <a:ext cx="1468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ESX-1 </a:t>
            </a:r>
          </a:p>
          <a:p>
            <a:pPr algn="ctr"/>
            <a:r>
              <a:rPr lang="en-US" sz="1400" b="1"/>
              <a:t>DIM/PDIM</a:t>
            </a:r>
          </a:p>
        </p:txBody>
      </p: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24086984-6D60-AC42-82A6-6FD95C56929A}"/>
              </a:ext>
            </a:extLst>
          </p:cNvPr>
          <p:cNvGrpSpPr/>
          <p:nvPr/>
        </p:nvGrpSpPr>
        <p:grpSpPr>
          <a:xfrm>
            <a:off x="2284387" y="2986209"/>
            <a:ext cx="1170582" cy="549100"/>
            <a:chOff x="2445111" y="1187798"/>
            <a:chExt cx="1170582" cy="549100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48DE12-05CE-5546-B170-46162C0A5D00}"/>
                </a:ext>
              </a:extLst>
            </p:cNvPr>
            <p:cNvSpPr txBox="1"/>
            <p:nvPr/>
          </p:nvSpPr>
          <p:spPr>
            <a:xfrm>
              <a:off x="2445111" y="1187798"/>
              <a:ext cx="4459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i="1"/>
                <a:t>Mtb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F456EA20-3BA6-134F-819D-342977207326}"/>
                </a:ext>
              </a:extLst>
            </p:cNvPr>
            <p:cNvGrpSpPr/>
            <p:nvPr/>
          </p:nvGrpSpPr>
          <p:grpSpPr>
            <a:xfrm>
              <a:off x="2897485" y="1248664"/>
              <a:ext cx="718208" cy="488234"/>
              <a:chOff x="3653242" y="630878"/>
              <a:chExt cx="718208" cy="488234"/>
            </a:xfrm>
          </p:grpSpPr>
          <p:grpSp>
            <p:nvGrpSpPr>
              <p:cNvPr id="25" name="Groupe 24">
                <a:extLst>
                  <a:ext uri="{FF2B5EF4-FFF2-40B4-BE49-F238E27FC236}">
                    <a16:creationId xmlns:a16="http://schemas.microsoft.com/office/drawing/2014/main" id="{53F41EB9-A8E4-DA4B-8331-DE5555163E3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337013">
                <a:off x="3653242" y="699775"/>
                <a:ext cx="692183" cy="360000"/>
                <a:chOff x="2290605" y="878539"/>
                <a:chExt cx="2568266" cy="1335743"/>
              </a:xfrm>
            </p:grpSpPr>
            <p:sp>
              <p:nvSpPr>
                <p:cNvPr id="26" name="Rectangle à coins arrondis 25">
                  <a:extLst>
                    <a:ext uri="{FF2B5EF4-FFF2-40B4-BE49-F238E27FC236}">
                      <a16:creationId xmlns:a16="http://schemas.microsoft.com/office/drawing/2014/main" id="{779EBBEB-8534-2F4F-8E8F-21C547B79CF8}"/>
                    </a:ext>
                  </a:extLst>
                </p:cNvPr>
                <p:cNvSpPr/>
                <p:nvPr/>
              </p:nvSpPr>
              <p:spPr>
                <a:xfrm>
                  <a:off x="2290605" y="878539"/>
                  <a:ext cx="2568266" cy="13357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à coins arrondis 26">
                  <a:extLst>
                    <a:ext uri="{FF2B5EF4-FFF2-40B4-BE49-F238E27FC236}">
                      <a16:creationId xmlns:a16="http://schemas.microsoft.com/office/drawing/2014/main" id="{18FFFC90-0B68-4841-A533-6534E1CC12F0}"/>
                    </a:ext>
                  </a:extLst>
                </p:cNvPr>
                <p:cNvSpPr/>
                <p:nvPr/>
              </p:nvSpPr>
              <p:spPr>
                <a:xfrm>
                  <a:off x="2398182" y="968187"/>
                  <a:ext cx="2344147" cy="1156447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">
                      <a:schemeClr val="bg2">
                        <a:lumMod val="9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  <a:tileRect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e 12">
                <a:extLst>
                  <a:ext uri="{FF2B5EF4-FFF2-40B4-BE49-F238E27FC236}">
                    <a16:creationId xmlns:a16="http://schemas.microsoft.com/office/drawing/2014/main" id="{E89A6241-69E6-634C-96A4-2E8426797132}"/>
                  </a:ext>
                </a:extLst>
              </p:cNvPr>
              <p:cNvGrpSpPr/>
              <p:nvPr/>
            </p:nvGrpSpPr>
            <p:grpSpPr>
              <a:xfrm rot="1083665">
                <a:off x="3947052" y="630878"/>
                <a:ext cx="72000" cy="108000"/>
                <a:chOff x="10045289" y="2894275"/>
                <a:chExt cx="609459" cy="568518"/>
              </a:xfrm>
            </p:grpSpPr>
            <p:sp>
              <p:nvSpPr>
                <p:cNvPr id="35" name="Forme libre 34">
                  <a:extLst>
                    <a:ext uri="{FF2B5EF4-FFF2-40B4-BE49-F238E27FC236}">
                      <a16:creationId xmlns:a16="http://schemas.microsoft.com/office/drawing/2014/main" id="{7CE25D50-F585-5E4C-B069-B348598D9FD4}"/>
                    </a:ext>
                  </a:extLst>
                </p:cNvPr>
                <p:cNvSpPr/>
                <p:nvPr/>
              </p:nvSpPr>
              <p:spPr>
                <a:xfrm>
                  <a:off x="10045289" y="3005593"/>
                  <a:ext cx="609458" cy="457200"/>
                </a:xfrm>
                <a:custGeom>
                  <a:avLst/>
                  <a:gdLst>
                    <a:gd name="connsiteX0" fmla="*/ 1 w 609458"/>
                    <a:gd name="connsiteY0" fmla="*/ 0 h 457200"/>
                    <a:gd name="connsiteX1" fmla="*/ 609458 w 609458"/>
                    <a:gd name="connsiteY1" fmla="*/ 0 h 457200"/>
                    <a:gd name="connsiteX2" fmla="*/ 609458 w 609458"/>
                    <a:gd name="connsiteY2" fmla="*/ 357809 h 457200"/>
                    <a:gd name="connsiteX3" fmla="*/ 304729 w 609458"/>
                    <a:gd name="connsiteY3" fmla="*/ 457200 h 457200"/>
                    <a:gd name="connsiteX4" fmla="*/ 0 w 609458"/>
                    <a:gd name="connsiteY4" fmla="*/ 357809 h 457200"/>
                    <a:gd name="connsiteX5" fmla="*/ 1 w 609458"/>
                    <a:gd name="connsiteY5" fmla="*/ 357806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9458" h="457200">
                      <a:moveTo>
                        <a:pt x="1" y="0"/>
                      </a:moveTo>
                      <a:lnTo>
                        <a:pt x="609458" y="0"/>
                      </a:lnTo>
                      <a:lnTo>
                        <a:pt x="609458" y="357809"/>
                      </a:lnTo>
                      <a:cubicBezTo>
                        <a:pt x="609458" y="412701"/>
                        <a:pt x="473026" y="457200"/>
                        <a:pt x="304729" y="457200"/>
                      </a:cubicBezTo>
                      <a:cubicBezTo>
                        <a:pt x="136432" y="457200"/>
                        <a:pt x="0" y="412701"/>
                        <a:pt x="0" y="357809"/>
                      </a:cubicBezTo>
                      <a:lnTo>
                        <a:pt x="1" y="3578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600"/>
                    </a:gs>
                    <a:gs pos="100000">
                      <a:srgbClr val="FF7E79"/>
                    </a:gs>
                  </a:gsLst>
                  <a:lin ang="16200000" scaled="1"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Ellipse 3">
                  <a:extLst>
                    <a:ext uri="{FF2B5EF4-FFF2-40B4-BE49-F238E27FC236}">
                      <a16:creationId xmlns:a16="http://schemas.microsoft.com/office/drawing/2014/main" id="{B48D8CD0-1C4C-E74D-9046-AA691D852255}"/>
                    </a:ext>
                  </a:extLst>
                </p:cNvPr>
                <p:cNvSpPr/>
                <p:nvPr/>
              </p:nvSpPr>
              <p:spPr>
                <a:xfrm>
                  <a:off x="10045291" y="2894275"/>
                  <a:ext cx="609457" cy="198782"/>
                </a:xfrm>
                <a:prstGeom prst="ellipse">
                  <a:avLst/>
                </a:prstGeom>
                <a:solidFill>
                  <a:srgbClr val="FCA49A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EF792A3C-7C46-A84E-B844-E31CC551D754}"/>
                  </a:ext>
                </a:extLst>
              </p:cNvPr>
              <p:cNvGrpSpPr/>
              <p:nvPr/>
            </p:nvGrpSpPr>
            <p:grpSpPr>
              <a:xfrm rot="4445765">
                <a:off x="4281450" y="836636"/>
                <a:ext cx="72000" cy="108000"/>
                <a:chOff x="10045289" y="2894275"/>
                <a:chExt cx="609459" cy="568518"/>
              </a:xfrm>
            </p:grpSpPr>
            <p:sp>
              <p:nvSpPr>
                <p:cNvPr id="37" name="Forme libre 36">
                  <a:extLst>
                    <a:ext uri="{FF2B5EF4-FFF2-40B4-BE49-F238E27FC236}">
                      <a16:creationId xmlns:a16="http://schemas.microsoft.com/office/drawing/2014/main" id="{DD8CA912-12A2-954B-9546-BDBBFCE6C30C}"/>
                    </a:ext>
                  </a:extLst>
                </p:cNvPr>
                <p:cNvSpPr/>
                <p:nvPr/>
              </p:nvSpPr>
              <p:spPr>
                <a:xfrm>
                  <a:off x="10045289" y="3005593"/>
                  <a:ext cx="609458" cy="457200"/>
                </a:xfrm>
                <a:custGeom>
                  <a:avLst/>
                  <a:gdLst>
                    <a:gd name="connsiteX0" fmla="*/ 1 w 609458"/>
                    <a:gd name="connsiteY0" fmla="*/ 0 h 457200"/>
                    <a:gd name="connsiteX1" fmla="*/ 609458 w 609458"/>
                    <a:gd name="connsiteY1" fmla="*/ 0 h 457200"/>
                    <a:gd name="connsiteX2" fmla="*/ 609458 w 609458"/>
                    <a:gd name="connsiteY2" fmla="*/ 357809 h 457200"/>
                    <a:gd name="connsiteX3" fmla="*/ 304729 w 609458"/>
                    <a:gd name="connsiteY3" fmla="*/ 457200 h 457200"/>
                    <a:gd name="connsiteX4" fmla="*/ 0 w 609458"/>
                    <a:gd name="connsiteY4" fmla="*/ 357809 h 457200"/>
                    <a:gd name="connsiteX5" fmla="*/ 1 w 609458"/>
                    <a:gd name="connsiteY5" fmla="*/ 357806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9458" h="457200">
                      <a:moveTo>
                        <a:pt x="1" y="0"/>
                      </a:moveTo>
                      <a:lnTo>
                        <a:pt x="609458" y="0"/>
                      </a:lnTo>
                      <a:lnTo>
                        <a:pt x="609458" y="357809"/>
                      </a:lnTo>
                      <a:cubicBezTo>
                        <a:pt x="609458" y="412701"/>
                        <a:pt x="473026" y="457200"/>
                        <a:pt x="304729" y="457200"/>
                      </a:cubicBezTo>
                      <a:cubicBezTo>
                        <a:pt x="136432" y="457200"/>
                        <a:pt x="0" y="412701"/>
                        <a:pt x="0" y="357809"/>
                      </a:cubicBezTo>
                      <a:lnTo>
                        <a:pt x="1" y="3578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600"/>
                    </a:gs>
                    <a:gs pos="100000">
                      <a:srgbClr val="FF7E79"/>
                    </a:gs>
                  </a:gsLst>
                  <a:lin ang="16200000" scaled="1"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Ellipse 37">
                  <a:extLst>
                    <a:ext uri="{FF2B5EF4-FFF2-40B4-BE49-F238E27FC236}">
                      <a16:creationId xmlns:a16="http://schemas.microsoft.com/office/drawing/2014/main" id="{631F1A3F-A5BB-3D4B-80A5-47690FE64234}"/>
                    </a:ext>
                  </a:extLst>
                </p:cNvPr>
                <p:cNvSpPr/>
                <p:nvPr/>
              </p:nvSpPr>
              <p:spPr>
                <a:xfrm>
                  <a:off x="10045291" y="2894275"/>
                  <a:ext cx="609457" cy="198782"/>
                </a:xfrm>
                <a:prstGeom prst="ellipse">
                  <a:avLst/>
                </a:prstGeom>
                <a:solidFill>
                  <a:srgbClr val="FCA49A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e 38">
                <a:extLst>
                  <a:ext uri="{FF2B5EF4-FFF2-40B4-BE49-F238E27FC236}">
                    <a16:creationId xmlns:a16="http://schemas.microsoft.com/office/drawing/2014/main" id="{45181BF9-1D67-5B4E-AC33-CB2A057FD01C}"/>
                  </a:ext>
                </a:extLst>
              </p:cNvPr>
              <p:cNvGrpSpPr/>
              <p:nvPr/>
            </p:nvGrpSpPr>
            <p:grpSpPr>
              <a:xfrm rot="11271981">
                <a:off x="3979774" y="1011112"/>
                <a:ext cx="72000" cy="108000"/>
                <a:chOff x="10045289" y="2894275"/>
                <a:chExt cx="609459" cy="568518"/>
              </a:xfrm>
            </p:grpSpPr>
            <p:sp>
              <p:nvSpPr>
                <p:cNvPr id="40" name="Forme libre 39">
                  <a:extLst>
                    <a:ext uri="{FF2B5EF4-FFF2-40B4-BE49-F238E27FC236}">
                      <a16:creationId xmlns:a16="http://schemas.microsoft.com/office/drawing/2014/main" id="{1D284412-B0B2-374F-90B3-601DBFCFB007}"/>
                    </a:ext>
                  </a:extLst>
                </p:cNvPr>
                <p:cNvSpPr/>
                <p:nvPr/>
              </p:nvSpPr>
              <p:spPr>
                <a:xfrm>
                  <a:off x="10045289" y="3005593"/>
                  <a:ext cx="609458" cy="457200"/>
                </a:xfrm>
                <a:custGeom>
                  <a:avLst/>
                  <a:gdLst>
                    <a:gd name="connsiteX0" fmla="*/ 1 w 609458"/>
                    <a:gd name="connsiteY0" fmla="*/ 0 h 457200"/>
                    <a:gd name="connsiteX1" fmla="*/ 609458 w 609458"/>
                    <a:gd name="connsiteY1" fmla="*/ 0 h 457200"/>
                    <a:gd name="connsiteX2" fmla="*/ 609458 w 609458"/>
                    <a:gd name="connsiteY2" fmla="*/ 357809 h 457200"/>
                    <a:gd name="connsiteX3" fmla="*/ 304729 w 609458"/>
                    <a:gd name="connsiteY3" fmla="*/ 457200 h 457200"/>
                    <a:gd name="connsiteX4" fmla="*/ 0 w 609458"/>
                    <a:gd name="connsiteY4" fmla="*/ 357809 h 457200"/>
                    <a:gd name="connsiteX5" fmla="*/ 1 w 609458"/>
                    <a:gd name="connsiteY5" fmla="*/ 357806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9458" h="457200">
                      <a:moveTo>
                        <a:pt x="1" y="0"/>
                      </a:moveTo>
                      <a:lnTo>
                        <a:pt x="609458" y="0"/>
                      </a:lnTo>
                      <a:lnTo>
                        <a:pt x="609458" y="357809"/>
                      </a:lnTo>
                      <a:cubicBezTo>
                        <a:pt x="609458" y="412701"/>
                        <a:pt x="473026" y="457200"/>
                        <a:pt x="304729" y="457200"/>
                      </a:cubicBezTo>
                      <a:cubicBezTo>
                        <a:pt x="136432" y="457200"/>
                        <a:pt x="0" y="412701"/>
                        <a:pt x="0" y="357809"/>
                      </a:cubicBezTo>
                      <a:lnTo>
                        <a:pt x="1" y="3578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600"/>
                    </a:gs>
                    <a:gs pos="100000">
                      <a:srgbClr val="FF7E79"/>
                    </a:gs>
                  </a:gsLst>
                  <a:lin ang="16200000" scaled="1"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Ellipse 40">
                  <a:extLst>
                    <a:ext uri="{FF2B5EF4-FFF2-40B4-BE49-F238E27FC236}">
                      <a16:creationId xmlns:a16="http://schemas.microsoft.com/office/drawing/2014/main" id="{2462945B-97F3-8243-80DD-44149BC44DC1}"/>
                    </a:ext>
                  </a:extLst>
                </p:cNvPr>
                <p:cNvSpPr/>
                <p:nvPr/>
              </p:nvSpPr>
              <p:spPr>
                <a:xfrm>
                  <a:off x="10045291" y="2894275"/>
                  <a:ext cx="609457" cy="198782"/>
                </a:xfrm>
                <a:prstGeom prst="ellipse">
                  <a:avLst/>
                </a:prstGeom>
                <a:solidFill>
                  <a:srgbClr val="FCA49A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812EEDB-47DA-E14F-A8DD-85D3708B99C6}"/>
              </a:ext>
            </a:extLst>
          </p:cNvPr>
          <p:cNvGrpSpPr/>
          <p:nvPr/>
        </p:nvGrpSpPr>
        <p:grpSpPr>
          <a:xfrm>
            <a:off x="3568205" y="2635035"/>
            <a:ext cx="1630513" cy="1018402"/>
            <a:chOff x="4042478" y="1007271"/>
            <a:chExt cx="1630513" cy="1018402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4A578A49-6749-FF45-A916-D78FE6FEEE97}"/>
                </a:ext>
              </a:extLst>
            </p:cNvPr>
            <p:cNvSpPr/>
            <p:nvPr/>
          </p:nvSpPr>
          <p:spPr>
            <a:xfrm>
              <a:off x="4736991" y="1089673"/>
              <a:ext cx="936000" cy="93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20C71F7B-32E7-FD47-B866-968F5EADBD3C}"/>
                </a:ext>
              </a:extLst>
            </p:cNvPr>
            <p:cNvSpPr/>
            <p:nvPr/>
          </p:nvSpPr>
          <p:spPr>
            <a:xfrm>
              <a:off x="4755207" y="1107673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F5481029-D667-9742-9E01-50B5DB566663}"/>
                </a:ext>
              </a:extLst>
            </p:cNvPr>
            <p:cNvSpPr txBox="1"/>
            <p:nvPr/>
          </p:nvSpPr>
          <p:spPr>
            <a:xfrm>
              <a:off x="4042478" y="1007271"/>
              <a:ext cx="9104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/>
                <a:t>Phagosome</a:t>
              </a:r>
            </a:p>
          </p:txBody>
        </p:sp>
        <p:grpSp>
          <p:nvGrpSpPr>
            <p:cNvPr id="42" name="Groupe 41">
              <a:extLst>
                <a:ext uri="{FF2B5EF4-FFF2-40B4-BE49-F238E27FC236}">
                  <a16:creationId xmlns:a16="http://schemas.microsoft.com/office/drawing/2014/main" id="{929D0735-4040-4D42-B062-D0D366F8E370}"/>
                </a:ext>
              </a:extLst>
            </p:cNvPr>
            <p:cNvGrpSpPr/>
            <p:nvPr/>
          </p:nvGrpSpPr>
          <p:grpSpPr>
            <a:xfrm rot="18557226">
              <a:off x="4846104" y="1316082"/>
              <a:ext cx="718208" cy="488234"/>
              <a:chOff x="3653242" y="630878"/>
              <a:chExt cx="718208" cy="488234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79C3B8A1-0F87-B847-866D-098658C4D89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337013">
                <a:off x="3653242" y="699775"/>
                <a:ext cx="692183" cy="360000"/>
                <a:chOff x="2290605" y="878539"/>
                <a:chExt cx="2568266" cy="1335743"/>
              </a:xfrm>
            </p:grpSpPr>
            <p:sp>
              <p:nvSpPr>
                <p:cNvPr id="53" name="Rectangle à coins arrondis 52">
                  <a:extLst>
                    <a:ext uri="{FF2B5EF4-FFF2-40B4-BE49-F238E27FC236}">
                      <a16:creationId xmlns:a16="http://schemas.microsoft.com/office/drawing/2014/main" id="{A4BF71C8-B5E0-B24D-987A-620C605024B2}"/>
                    </a:ext>
                  </a:extLst>
                </p:cNvPr>
                <p:cNvSpPr/>
                <p:nvPr/>
              </p:nvSpPr>
              <p:spPr>
                <a:xfrm>
                  <a:off x="2290605" y="878539"/>
                  <a:ext cx="2568266" cy="13357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à coins arrondis 53">
                  <a:extLst>
                    <a:ext uri="{FF2B5EF4-FFF2-40B4-BE49-F238E27FC236}">
                      <a16:creationId xmlns:a16="http://schemas.microsoft.com/office/drawing/2014/main" id="{F562956A-AE77-6B47-AA0D-9ED144A078F2}"/>
                    </a:ext>
                  </a:extLst>
                </p:cNvPr>
                <p:cNvSpPr/>
                <p:nvPr/>
              </p:nvSpPr>
              <p:spPr>
                <a:xfrm>
                  <a:off x="2398182" y="968187"/>
                  <a:ext cx="2344147" cy="1156447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">
                      <a:schemeClr val="bg2">
                        <a:lumMod val="9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  <a:tileRect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e 43">
                <a:extLst>
                  <a:ext uri="{FF2B5EF4-FFF2-40B4-BE49-F238E27FC236}">
                    <a16:creationId xmlns:a16="http://schemas.microsoft.com/office/drawing/2014/main" id="{695A61EF-205B-9644-B46E-A2A24FFF13A1}"/>
                  </a:ext>
                </a:extLst>
              </p:cNvPr>
              <p:cNvGrpSpPr/>
              <p:nvPr/>
            </p:nvGrpSpPr>
            <p:grpSpPr>
              <a:xfrm rot="1083665">
                <a:off x="3947052" y="630878"/>
                <a:ext cx="72000" cy="108000"/>
                <a:chOff x="10045289" y="2894275"/>
                <a:chExt cx="609459" cy="568518"/>
              </a:xfrm>
            </p:grpSpPr>
            <p:sp>
              <p:nvSpPr>
                <p:cNvPr id="51" name="Forme libre 50">
                  <a:extLst>
                    <a:ext uri="{FF2B5EF4-FFF2-40B4-BE49-F238E27FC236}">
                      <a16:creationId xmlns:a16="http://schemas.microsoft.com/office/drawing/2014/main" id="{A2B95476-80A0-4B44-B8F8-C6B4E6FB7C4D}"/>
                    </a:ext>
                  </a:extLst>
                </p:cNvPr>
                <p:cNvSpPr/>
                <p:nvPr/>
              </p:nvSpPr>
              <p:spPr>
                <a:xfrm>
                  <a:off x="10045289" y="3005593"/>
                  <a:ext cx="609458" cy="457200"/>
                </a:xfrm>
                <a:custGeom>
                  <a:avLst/>
                  <a:gdLst>
                    <a:gd name="connsiteX0" fmla="*/ 1 w 609458"/>
                    <a:gd name="connsiteY0" fmla="*/ 0 h 457200"/>
                    <a:gd name="connsiteX1" fmla="*/ 609458 w 609458"/>
                    <a:gd name="connsiteY1" fmla="*/ 0 h 457200"/>
                    <a:gd name="connsiteX2" fmla="*/ 609458 w 609458"/>
                    <a:gd name="connsiteY2" fmla="*/ 357809 h 457200"/>
                    <a:gd name="connsiteX3" fmla="*/ 304729 w 609458"/>
                    <a:gd name="connsiteY3" fmla="*/ 457200 h 457200"/>
                    <a:gd name="connsiteX4" fmla="*/ 0 w 609458"/>
                    <a:gd name="connsiteY4" fmla="*/ 357809 h 457200"/>
                    <a:gd name="connsiteX5" fmla="*/ 1 w 609458"/>
                    <a:gd name="connsiteY5" fmla="*/ 357806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9458" h="457200">
                      <a:moveTo>
                        <a:pt x="1" y="0"/>
                      </a:moveTo>
                      <a:lnTo>
                        <a:pt x="609458" y="0"/>
                      </a:lnTo>
                      <a:lnTo>
                        <a:pt x="609458" y="357809"/>
                      </a:lnTo>
                      <a:cubicBezTo>
                        <a:pt x="609458" y="412701"/>
                        <a:pt x="473026" y="457200"/>
                        <a:pt x="304729" y="457200"/>
                      </a:cubicBezTo>
                      <a:cubicBezTo>
                        <a:pt x="136432" y="457200"/>
                        <a:pt x="0" y="412701"/>
                        <a:pt x="0" y="357809"/>
                      </a:cubicBezTo>
                      <a:lnTo>
                        <a:pt x="1" y="3578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600"/>
                    </a:gs>
                    <a:gs pos="100000">
                      <a:srgbClr val="FF7E79"/>
                    </a:gs>
                  </a:gsLst>
                  <a:lin ang="16200000" scaled="1"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Ellipse 51">
                  <a:extLst>
                    <a:ext uri="{FF2B5EF4-FFF2-40B4-BE49-F238E27FC236}">
                      <a16:creationId xmlns:a16="http://schemas.microsoft.com/office/drawing/2014/main" id="{09C9E6EA-E8C6-134C-99A5-159BD46134B5}"/>
                    </a:ext>
                  </a:extLst>
                </p:cNvPr>
                <p:cNvSpPr/>
                <p:nvPr/>
              </p:nvSpPr>
              <p:spPr>
                <a:xfrm>
                  <a:off x="10045291" y="2894275"/>
                  <a:ext cx="609457" cy="198782"/>
                </a:xfrm>
                <a:prstGeom prst="ellipse">
                  <a:avLst/>
                </a:prstGeom>
                <a:solidFill>
                  <a:srgbClr val="FCA49A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e 44">
                <a:extLst>
                  <a:ext uri="{FF2B5EF4-FFF2-40B4-BE49-F238E27FC236}">
                    <a16:creationId xmlns:a16="http://schemas.microsoft.com/office/drawing/2014/main" id="{0ECB0E56-BFA7-CA48-80BB-3F69DBE1A69C}"/>
                  </a:ext>
                </a:extLst>
              </p:cNvPr>
              <p:cNvGrpSpPr/>
              <p:nvPr/>
            </p:nvGrpSpPr>
            <p:grpSpPr>
              <a:xfrm rot="4445765">
                <a:off x="4281450" y="836636"/>
                <a:ext cx="72000" cy="108000"/>
                <a:chOff x="10045289" y="2894275"/>
                <a:chExt cx="609459" cy="568518"/>
              </a:xfrm>
            </p:grpSpPr>
            <p:sp>
              <p:nvSpPr>
                <p:cNvPr id="49" name="Forme libre 48">
                  <a:extLst>
                    <a:ext uri="{FF2B5EF4-FFF2-40B4-BE49-F238E27FC236}">
                      <a16:creationId xmlns:a16="http://schemas.microsoft.com/office/drawing/2014/main" id="{37910C70-1F73-2944-96B0-41D6324A4339}"/>
                    </a:ext>
                  </a:extLst>
                </p:cNvPr>
                <p:cNvSpPr/>
                <p:nvPr/>
              </p:nvSpPr>
              <p:spPr>
                <a:xfrm>
                  <a:off x="10045289" y="3005593"/>
                  <a:ext cx="609458" cy="457200"/>
                </a:xfrm>
                <a:custGeom>
                  <a:avLst/>
                  <a:gdLst>
                    <a:gd name="connsiteX0" fmla="*/ 1 w 609458"/>
                    <a:gd name="connsiteY0" fmla="*/ 0 h 457200"/>
                    <a:gd name="connsiteX1" fmla="*/ 609458 w 609458"/>
                    <a:gd name="connsiteY1" fmla="*/ 0 h 457200"/>
                    <a:gd name="connsiteX2" fmla="*/ 609458 w 609458"/>
                    <a:gd name="connsiteY2" fmla="*/ 357809 h 457200"/>
                    <a:gd name="connsiteX3" fmla="*/ 304729 w 609458"/>
                    <a:gd name="connsiteY3" fmla="*/ 457200 h 457200"/>
                    <a:gd name="connsiteX4" fmla="*/ 0 w 609458"/>
                    <a:gd name="connsiteY4" fmla="*/ 357809 h 457200"/>
                    <a:gd name="connsiteX5" fmla="*/ 1 w 609458"/>
                    <a:gd name="connsiteY5" fmla="*/ 357806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9458" h="457200">
                      <a:moveTo>
                        <a:pt x="1" y="0"/>
                      </a:moveTo>
                      <a:lnTo>
                        <a:pt x="609458" y="0"/>
                      </a:lnTo>
                      <a:lnTo>
                        <a:pt x="609458" y="357809"/>
                      </a:lnTo>
                      <a:cubicBezTo>
                        <a:pt x="609458" y="412701"/>
                        <a:pt x="473026" y="457200"/>
                        <a:pt x="304729" y="457200"/>
                      </a:cubicBezTo>
                      <a:cubicBezTo>
                        <a:pt x="136432" y="457200"/>
                        <a:pt x="0" y="412701"/>
                        <a:pt x="0" y="357809"/>
                      </a:cubicBezTo>
                      <a:lnTo>
                        <a:pt x="1" y="3578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600"/>
                    </a:gs>
                    <a:gs pos="100000">
                      <a:srgbClr val="FF7E79"/>
                    </a:gs>
                  </a:gsLst>
                  <a:lin ang="16200000" scaled="1"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Ellipse 49">
                  <a:extLst>
                    <a:ext uri="{FF2B5EF4-FFF2-40B4-BE49-F238E27FC236}">
                      <a16:creationId xmlns:a16="http://schemas.microsoft.com/office/drawing/2014/main" id="{87C5744A-5422-F541-8286-E52AA7A731DB}"/>
                    </a:ext>
                  </a:extLst>
                </p:cNvPr>
                <p:cNvSpPr/>
                <p:nvPr/>
              </p:nvSpPr>
              <p:spPr>
                <a:xfrm>
                  <a:off x="10045291" y="2894275"/>
                  <a:ext cx="609457" cy="198782"/>
                </a:xfrm>
                <a:prstGeom prst="ellipse">
                  <a:avLst/>
                </a:prstGeom>
                <a:solidFill>
                  <a:srgbClr val="FCA49A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e 45">
                <a:extLst>
                  <a:ext uri="{FF2B5EF4-FFF2-40B4-BE49-F238E27FC236}">
                    <a16:creationId xmlns:a16="http://schemas.microsoft.com/office/drawing/2014/main" id="{4DD05AC5-1D21-4D4F-82AE-C14EC504BBD4}"/>
                  </a:ext>
                </a:extLst>
              </p:cNvPr>
              <p:cNvGrpSpPr/>
              <p:nvPr/>
            </p:nvGrpSpPr>
            <p:grpSpPr>
              <a:xfrm rot="11271981">
                <a:off x="3979774" y="1011112"/>
                <a:ext cx="72000" cy="108000"/>
                <a:chOff x="10045289" y="2894275"/>
                <a:chExt cx="609459" cy="568518"/>
              </a:xfrm>
            </p:grpSpPr>
            <p:sp>
              <p:nvSpPr>
                <p:cNvPr id="47" name="Forme libre 46">
                  <a:extLst>
                    <a:ext uri="{FF2B5EF4-FFF2-40B4-BE49-F238E27FC236}">
                      <a16:creationId xmlns:a16="http://schemas.microsoft.com/office/drawing/2014/main" id="{A8078A95-4F5B-CA4E-86E9-F5C833A28DEB}"/>
                    </a:ext>
                  </a:extLst>
                </p:cNvPr>
                <p:cNvSpPr/>
                <p:nvPr/>
              </p:nvSpPr>
              <p:spPr>
                <a:xfrm>
                  <a:off x="10045289" y="3005593"/>
                  <a:ext cx="609458" cy="457200"/>
                </a:xfrm>
                <a:custGeom>
                  <a:avLst/>
                  <a:gdLst>
                    <a:gd name="connsiteX0" fmla="*/ 1 w 609458"/>
                    <a:gd name="connsiteY0" fmla="*/ 0 h 457200"/>
                    <a:gd name="connsiteX1" fmla="*/ 609458 w 609458"/>
                    <a:gd name="connsiteY1" fmla="*/ 0 h 457200"/>
                    <a:gd name="connsiteX2" fmla="*/ 609458 w 609458"/>
                    <a:gd name="connsiteY2" fmla="*/ 357809 h 457200"/>
                    <a:gd name="connsiteX3" fmla="*/ 304729 w 609458"/>
                    <a:gd name="connsiteY3" fmla="*/ 457200 h 457200"/>
                    <a:gd name="connsiteX4" fmla="*/ 0 w 609458"/>
                    <a:gd name="connsiteY4" fmla="*/ 357809 h 457200"/>
                    <a:gd name="connsiteX5" fmla="*/ 1 w 609458"/>
                    <a:gd name="connsiteY5" fmla="*/ 357806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9458" h="457200">
                      <a:moveTo>
                        <a:pt x="1" y="0"/>
                      </a:moveTo>
                      <a:lnTo>
                        <a:pt x="609458" y="0"/>
                      </a:lnTo>
                      <a:lnTo>
                        <a:pt x="609458" y="357809"/>
                      </a:lnTo>
                      <a:cubicBezTo>
                        <a:pt x="609458" y="412701"/>
                        <a:pt x="473026" y="457200"/>
                        <a:pt x="304729" y="457200"/>
                      </a:cubicBezTo>
                      <a:cubicBezTo>
                        <a:pt x="136432" y="457200"/>
                        <a:pt x="0" y="412701"/>
                        <a:pt x="0" y="357809"/>
                      </a:cubicBezTo>
                      <a:lnTo>
                        <a:pt x="1" y="3578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600"/>
                    </a:gs>
                    <a:gs pos="100000">
                      <a:srgbClr val="FF7E79"/>
                    </a:gs>
                  </a:gsLst>
                  <a:lin ang="16200000" scaled="1"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65B6D55C-9E0A-8344-90D5-F291ABC985AB}"/>
                    </a:ext>
                  </a:extLst>
                </p:cNvPr>
                <p:cNvSpPr/>
                <p:nvPr/>
              </p:nvSpPr>
              <p:spPr>
                <a:xfrm>
                  <a:off x="10045291" y="2894275"/>
                  <a:ext cx="609457" cy="198782"/>
                </a:xfrm>
                <a:prstGeom prst="ellipse">
                  <a:avLst/>
                </a:prstGeom>
                <a:solidFill>
                  <a:srgbClr val="FCA49A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AE7B1597-1F15-2F4E-9B5A-F08CBC90E71D}"/>
              </a:ext>
            </a:extLst>
          </p:cNvPr>
          <p:cNvGrpSpPr/>
          <p:nvPr/>
        </p:nvGrpSpPr>
        <p:grpSpPr>
          <a:xfrm rot="18557226">
            <a:off x="6303637" y="3660982"/>
            <a:ext cx="718208" cy="488236"/>
            <a:chOff x="3653242" y="630878"/>
            <a:chExt cx="718208" cy="488236"/>
          </a:xfrm>
        </p:grpSpPr>
        <p:grpSp>
          <p:nvGrpSpPr>
            <p:cNvPr id="56" name="Groupe 55">
              <a:extLst>
                <a:ext uri="{FF2B5EF4-FFF2-40B4-BE49-F238E27FC236}">
                  <a16:creationId xmlns:a16="http://schemas.microsoft.com/office/drawing/2014/main" id="{848530F1-99A2-6F40-B966-3C6FDB773F3E}"/>
                </a:ext>
              </a:extLst>
            </p:cNvPr>
            <p:cNvGrpSpPr>
              <a:grpSpLocks noChangeAspect="1"/>
            </p:cNvGrpSpPr>
            <p:nvPr/>
          </p:nvGrpSpPr>
          <p:grpSpPr>
            <a:xfrm rot="1337013">
              <a:off x="3653242" y="699775"/>
              <a:ext cx="692183" cy="360000"/>
              <a:chOff x="2290605" y="878539"/>
              <a:chExt cx="2568266" cy="1335743"/>
            </a:xfrm>
          </p:grpSpPr>
          <p:sp>
            <p:nvSpPr>
              <p:cNvPr id="66" name="Rectangle à coins arrondis 65">
                <a:extLst>
                  <a:ext uri="{FF2B5EF4-FFF2-40B4-BE49-F238E27FC236}">
                    <a16:creationId xmlns:a16="http://schemas.microsoft.com/office/drawing/2014/main" id="{37D92B4F-DFF9-734D-807A-5CF3F10F80D7}"/>
                  </a:ext>
                </a:extLst>
              </p:cNvPr>
              <p:cNvSpPr/>
              <p:nvPr/>
            </p:nvSpPr>
            <p:spPr>
              <a:xfrm>
                <a:off x="2290605" y="878539"/>
                <a:ext cx="2568266" cy="1335743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à coins arrondis 66">
                <a:extLst>
                  <a:ext uri="{FF2B5EF4-FFF2-40B4-BE49-F238E27FC236}">
                    <a16:creationId xmlns:a16="http://schemas.microsoft.com/office/drawing/2014/main" id="{5867B821-5990-F24E-97B6-0F255160D165}"/>
                  </a:ext>
                </a:extLst>
              </p:cNvPr>
              <p:cNvSpPr/>
              <p:nvPr/>
            </p:nvSpPr>
            <p:spPr>
              <a:xfrm>
                <a:off x="2398182" y="968187"/>
                <a:ext cx="2344147" cy="115644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">
                    <a:schemeClr val="bg2">
                      <a:lumMod val="9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e 56">
              <a:extLst>
                <a:ext uri="{FF2B5EF4-FFF2-40B4-BE49-F238E27FC236}">
                  <a16:creationId xmlns:a16="http://schemas.microsoft.com/office/drawing/2014/main" id="{C8431FB6-A11C-A143-A982-99FB056FB636}"/>
                </a:ext>
              </a:extLst>
            </p:cNvPr>
            <p:cNvGrpSpPr/>
            <p:nvPr/>
          </p:nvGrpSpPr>
          <p:grpSpPr>
            <a:xfrm rot="1083665">
              <a:off x="3947052" y="630878"/>
              <a:ext cx="72000" cy="108000"/>
              <a:chOff x="10045289" y="2894275"/>
              <a:chExt cx="609459" cy="568518"/>
            </a:xfrm>
          </p:grpSpPr>
          <p:sp>
            <p:nvSpPr>
              <p:cNvPr id="64" name="Forme libre 63">
                <a:extLst>
                  <a:ext uri="{FF2B5EF4-FFF2-40B4-BE49-F238E27FC236}">
                    <a16:creationId xmlns:a16="http://schemas.microsoft.com/office/drawing/2014/main" id="{D43A45F9-6CB9-254A-9A93-8818D7468E23}"/>
                  </a:ext>
                </a:extLst>
              </p:cNvPr>
              <p:cNvSpPr/>
              <p:nvPr/>
            </p:nvSpPr>
            <p:spPr>
              <a:xfrm>
                <a:off x="10045289" y="3005593"/>
                <a:ext cx="609458" cy="457200"/>
              </a:xfrm>
              <a:custGeom>
                <a:avLst/>
                <a:gdLst>
                  <a:gd name="connsiteX0" fmla="*/ 1 w 609458"/>
                  <a:gd name="connsiteY0" fmla="*/ 0 h 457200"/>
                  <a:gd name="connsiteX1" fmla="*/ 609458 w 609458"/>
                  <a:gd name="connsiteY1" fmla="*/ 0 h 457200"/>
                  <a:gd name="connsiteX2" fmla="*/ 609458 w 609458"/>
                  <a:gd name="connsiteY2" fmla="*/ 357809 h 457200"/>
                  <a:gd name="connsiteX3" fmla="*/ 304729 w 609458"/>
                  <a:gd name="connsiteY3" fmla="*/ 457200 h 457200"/>
                  <a:gd name="connsiteX4" fmla="*/ 0 w 609458"/>
                  <a:gd name="connsiteY4" fmla="*/ 357809 h 457200"/>
                  <a:gd name="connsiteX5" fmla="*/ 1 w 609458"/>
                  <a:gd name="connsiteY5" fmla="*/ 357806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9458" h="457200">
                    <a:moveTo>
                      <a:pt x="1" y="0"/>
                    </a:moveTo>
                    <a:lnTo>
                      <a:pt x="609458" y="0"/>
                    </a:lnTo>
                    <a:lnTo>
                      <a:pt x="609458" y="357809"/>
                    </a:lnTo>
                    <a:cubicBezTo>
                      <a:pt x="609458" y="412701"/>
                      <a:pt x="473026" y="457200"/>
                      <a:pt x="304729" y="457200"/>
                    </a:cubicBezTo>
                    <a:cubicBezTo>
                      <a:pt x="136432" y="457200"/>
                      <a:pt x="0" y="412701"/>
                      <a:pt x="0" y="357809"/>
                    </a:cubicBezTo>
                    <a:lnTo>
                      <a:pt x="1" y="357806"/>
                    </a:lnTo>
                    <a:close/>
                  </a:path>
                </a:pathLst>
              </a:custGeom>
              <a:gradFill>
                <a:gsLst>
                  <a:gs pos="0">
                    <a:srgbClr val="FF2600"/>
                  </a:gs>
                  <a:gs pos="100000">
                    <a:srgbClr val="FF7E79"/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:a16="http://schemas.microsoft.com/office/drawing/2014/main" id="{7471A61E-FADF-654B-93E6-4E595D5670F2}"/>
                  </a:ext>
                </a:extLst>
              </p:cNvPr>
              <p:cNvSpPr/>
              <p:nvPr/>
            </p:nvSpPr>
            <p:spPr>
              <a:xfrm>
                <a:off x="10045291" y="2894275"/>
                <a:ext cx="609457" cy="198782"/>
              </a:xfrm>
              <a:prstGeom prst="ellipse">
                <a:avLst/>
              </a:prstGeom>
              <a:solidFill>
                <a:srgbClr val="FCA49A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e 57">
              <a:extLst>
                <a:ext uri="{FF2B5EF4-FFF2-40B4-BE49-F238E27FC236}">
                  <a16:creationId xmlns:a16="http://schemas.microsoft.com/office/drawing/2014/main" id="{1E335A45-C0C2-114C-8394-E4D702B36570}"/>
                </a:ext>
              </a:extLst>
            </p:cNvPr>
            <p:cNvGrpSpPr/>
            <p:nvPr/>
          </p:nvGrpSpPr>
          <p:grpSpPr>
            <a:xfrm rot="4445765">
              <a:off x="4281450" y="836636"/>
              <a:ext cx="72000" cy="108000"/>
              <a:chOff x="10045289" y="2894275"/>
              <a:chExt cx="609459" cy="568518"/>
            </a:xfrm>
          </p:grpSpPr>
          <p:sp>
            <p:nvSpPr>
              <p:cNvPr id="62" name="Forme libre 61">
                <a:extLst>
                  <a:ext uri="{FF2B5EF4-FFF2-40B4-BE49-F238E27FC236}">
                    <a16:creationId xmlns:a16="http://schemas.microsoft.com/office/drawing/2014/main" id="{1E4D931B-03B4-0B4C-B23C-66A363F573BF}"/>
                  </a:ext>
                </a:extLst>
              </p:cNvPr>
              <p:cNvSpPr/>
              <p:nvPr/>
            </p:nvSpPr>
            <p:spPr>
              <a:xfrm>
                <a:off x="10045289" y="3005593"/>
                <a:ext cx="609458" cy="457200"/>
              </a:xfrm>
              <a:custGeom>
                <a:avLst/>
                <a:gdLst>
                  <a:gd name="connsiteX0" fmla="*/ 1 w 609458"/>
                  <a:gd name="connsiteY0" fmla="*/ 0 h 457200"/>
                  <a:gd name="connsiteX1" fmla="*/ 609458 w 609458"/>
                  <a:gd name="connsiteY1" fmla="*/ 0 h 457200"/>
                  <a:gd name="connsiteX2" fmla="*/ 609458 w 609458"/>
                  <a:gd name="connsiteY2" fmla="*/ 357809 h 457200"/>
                  <a:gd name="connsiteX3" fmla="*/ 304729 w 609458"/>
                  <a:gd name="connsiteY3" fmla="*/ 457200 h 457200"/>
                  <a:gd name="connsiteX4" fmla="*/ 0 w 609458"/>
                  <a:gd name="connsiteY4" fmla="*/ 357809 h 457200"/>
                  <a:gd name="connsiteX5" fmla="*/ 1 w 609458"/>
                  <a:gd name="connsiteY5" fmla="*/ 357806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9458" h="457200">
                    <a:moveTo>
                      <a:pt x="1" y="0"/>
                    </a:moveTo>
                    <a:lnTo>
                      <a:pt x="609458" y="0"/>
                    </a:lnTo>
                    <a:lnTo>
                      <a:pt x="609458" y="357809"/>
                    </a:lnTo>
                    <a:cubicBezTo>
                      <a:pt x="609458" y="412701"/>
                      <a:pt x="473026" y="457200"/>
                      <a:pt x="304729" y="457200"/>
                    </a:cubicBezTo>
                    <a:cubicBezTo>
                      <a:pt x="136432" y="457200"/>
                      <a:pt x="0" y="412701"/>
                      <a:pt x="0" y="357809"/>
                    </a:cubicBezTo>
                    <a:lnTo>
                      <a:pt x="1" y="357806"/>
                    </a:lnTo>
                    <a:close/>
                  </a:path>
                </a:pathLst>
              </a:custGeom>
              <a:gradFill>
                <a:gsLst>
                  <a:gs pos="0">
                    <a:srgbClr val="FF2600"/>
                  </a:gs>
                  <a:gs pos="100000">
                    <a:srgbClr val="FF7E79"/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497C57C0-5086-B54D-8D59-15F110C1D63D}"/>
                  </a:ext>
                </a:extLst>
              </p:cNvPr>
              <p:cNvSpPr/>
              <p:nvPr/>
            </p:nvSpPr>
            <p:spPr>
              <a:xfrm>
                <a:off x="10045291" y="2894275"/>
                <a:ext cx="609457" cy="198782"/>
              </a:xfrm>
              <a:prstGeom prst="ellipse">
                <a:avLst/>
              </a:prstGeom>
              <a:solidFill>
                <a:srgbClr val="FCA49A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701282D1-5B60-D749-B86C-6851951CE15A}"/>
                </a:ext>
              </a:extLst>
            </p:cNvPr>
            <p:cNvGrpSpPr/>
            <p:nvPr/>
          </p:nvGrpSpPr>
          <p:grpSpPr>
            <a:xfrm rot="11271981">
              <a:off x="3979790" y="1011114"/>
              <a:ext cx="72000" cy="108000"/>
              <a:chOff x="10045281" y="2894275"/>
              <a:chExt cx="609467" cy="568518"/>
            </a:xfrm>
          </p:grpSpPr>
          <p:sp>
            <p:nvSpPr>
              <p:cNvPr id="60" name="Forme libre 59">
                <a:extLst>
                  <a:ext uri="{FF2B5EF4-FFF2-40B4-BE49-F238E27FC236}">
                    <a16:creationId xmlns:a16="http://schemas.microsoft.com/office/drawing/2014/main" id="{356034C5-E00D-8549-99D7-BC0127329AFC}"/>
                  </a:ext>
                </a:extLst>
              </p:cNvPr>
              <p:cNvSpPr/>
              <p:nvPr/>
            </p:nvSpPr>
            <p:spPr>
              <a:xfrm>
                <a:off x="10045281" y="3005594"/>
                <a:ext cx="609463" cy="457199"/>
              </a:xfrm>
              <a:custGeom>
                <a:avLst/>
                <a:gdLst>
                  <a:gd name="connsiteX0" fmla="*/ 1 w 609458"/>
                  <a:gd name="connsiteY0" fmla="*/ 0 h 457200"/>
                  <a:gd name="connsiteX1" fmla="*/ 609458 w 609458"/>
                  <a:gd name="connsiteY1" fmla="*/ 0 h 457200"/>
                  <a:gd name="connsiteX2" fmla="*/ 609458 w 609458"/>
                  <a:gd name="connsiteY2" fmla="*/ 357809 h 457200"/>
                  <a:gd name="connsiteX3" fmla="*/ 304729 w 609458"/>
                  <a:gd name="connsiteY3" fmla="*/ 457200 h 457200"/>
                  <a:gd name="connsiteX4" fmla="*/ 0 w 609458"/>
                  <a:gd name="connsiteY4" fmla="*/ 357809 h 457200"/>
                  <a:gd name="connsiteX5" fmla="*/ 1 w 609458"/>
                  <a:gd name="connsiteY5" fmla="*/ 357806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9458" h="457200">
                    <a:moveTo>
                      <a:pt x="1" y="0"/>
                    </a:moveTo>
                    <a:lnTo>
                      <a:pt x="609458" y="0"/>
                    </a:lnTo>
                    <a:lnTo>
                      <a:pt x="609458" y="357809"/>
                    </a:lnTo>
                    <a:cubicBezTo>
                      <a:pt x="609458" y="412701"/>
                      <a:pt x="473026" y="457200"/>
                      <a:pt x="304729" y="457200"/>
                    </a:cubicBezTo>
                    <a:cubicBezTo>
                      <a:pt x="136432" y="457200"/>
                      <a:pt x="0" y="412701"/>
                      <a:pt x="0" y="357809"/>
                    </a:cubicBezTo>
                    <a:lnTo>
                      <a:pt x="1" y="357806"/>
                    </a:lnTo>
                    <a:close/>
                  </a:path>
                </a:pathLst>
              </a:custGeom>
              <a:gradFill>
                <a:gsLst>
                  <a:gs pos="0">
                    <a:srgbClr val="FF2600"/>
                  </a:gs>
                  <a:gs pos="100000">
                    <a:srgbClr val="FF7E79"/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81A574CE-4305-414B-BF8E-028DEA9F3B41}"/>
                  </a:ext>
                </a:extLst>
              </p:cNvPr>
              <p:cNvSpPr/>
              <p:nvPr/>
            </p:nvSpPr>
            <p:spPr>
              <a:xfrm>
                <a:off x="10045291" y="2894275"/>
                <a:ext cx="609457" cy="198782"/>
              </a:xfrm>
              <a:prstGeom prst="ellipse">
                <a:avLst/>
              </a:prstGeom>
              <a:solidFill>
                <a:srgbClr val="FCA49A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Ellipse 11">
            <a:extLst>
              <a:ext uri="{FF2B5EF4-FFF2-40B4-BE49-F238E27FC236}">
                <a16:creationId xmlns:a16="http://schemas.microsoft.com/office/drawing/2014/main" id="{D2DBAC33-E546-A14C-9E61-B0FF96696F5F}"/>
              </a:ext>
            </a:extLst>
          </p:cNvPr>
          <p:cNvSpPr/>
          <p:nvPr/>
        </p:nvSpPr>
        <p:spPr>
          <a:xfrm>
            <a:off x="6341858" y="3596420"/>
            <a:ext cx="72000" cy="720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9208F843-8E4E-324C-9175-9E682AABFDA2}"/>
              </a:ext>
            </a:extLst>
          </p:cNvPr>
          <p:cNvSpPr/>
          <p:nvPr/>
        </p:nvSpPr>
        <p:spPr>
          <a:xfrm>
            <a:off x="6621139" y="4207308"/>
            <a:ext cx="72000" cy="720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2A731AE9-6323-6349-9D89-224CA7EC3E12}"/>
              </a:ext>
            </a:extLst>
          </p:cNvPr>
          <p:cNvSpPr/>
          <p:nvPr/>
        </p:nvSpPr>
        <p:spPr>
          <a:xfrm>
            <a:off x="6905566" y="4134804"/>
            <a:ext cx="72000" cy="720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F1AE6DDD-9FA3-664B-ABA1-95186CBDD0CD}"/>
              </a:ext>
            </a:extLst>
          </p:cNvPr>
          <p:cNvSpPr/>
          <p:nvPr/>
        </p:nvSpPr>
        <p:spPr>
          <a:xfrm>
            <a:off x="6676953" y="3423208"/>
            <a:ext cx="72000" cy="720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FFA5621-5ED4-A247-BB92-17EAC50D6C27}"/>
              </a:ext>
            </a:extLst>
          </p:cNvPr>
          <p:cNvCxnSpPr>
            <a:cxnSpLocks/>
          </p:cNvCxnSpPr>
          <p:nvPr/>
        </p:nvCxnSpPr>
        <p:spPr>
          <a:xfrm flipH="1" flipV="1">
            <a:off x="6414996" y="3674966"/>
            <a:ext cx="133200" cy="22293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4A8E3EDD-D965-9540-9B40-9C9EB84D44C9}"/>
              </a:ext>
            </a:extLst>
          </p:cNvPr>
          <p:cNvCxnSpPr>
            <a:cxnSpLocks/>
          </p:cNvCxnSpPr>
          <p:nvPr/>
        </p:nvCxnSpPr>
        <p:spPr>
          <a:xfrm>
            <a:off x="6735231" y="3937248"/>
            <a:ext cx="168125" cy="195352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95FD83A3-D73E-3443-979B-3CC39F36F1C6}"/>
              </a:ext>
            </a:extLst>
          </p:cNvPr>
          <p:cNvGrpSpPr>
            <a:grpSpLocks noChangeAspect="1"/>
          </p:cNvGrpSpPr>
          <p:nvPr/>
        </p:nvGrpSpPr>
        <p:grpSpPr>
          <a:xfrm rot="902017">
            <a:off x="4753230" y="6375386"/>
            <a:ext cx="2711901" cy="2355148"/>
            <a:chOff x="5113114" y="3993833"/>
            <a:chExt cx="2400755" cy="2084936"/>
          </a:xfrm>
        </p:grpSpPr>
        <p:sp>
          <p:nvSpPr>
            <p:cNvPr id="99" name="Forme libre 98">
              <a:extLst>
                <a:ext uri="{FF2B5EF4-FFF2-40B4-BE49-F238E27FC236}">
                  <a16:creationId xmlns:a16="http://schemas.microsoft.com/office/drawing/2014/main" id="{C2920E9C-083C-2046-BC2D-1981F2367B0C}"/>
                </a:ext>
              </a:extLst>
            </p:cNvPr>
            <p:cNvSpPr/>
            <p:nvPr/>
          </p:nvSpPr>
          <p:spPr>
            <a:xfrm>
              <a:off x="5253134" y="3993833"/>
              <a:ext cx="1851990" cy="1620941"/>
            </a:xfrm>
            <a:custGeom>
              <a:avLst/>
              <a:gdLst>
                <a:gd name="connsiteX0" fmla="*/ 1241979 w 1851990"/>
                <a:gd name="connsiteY0" fmla="*/ 313869 h 1620941"/>
                <a:gd name="connsiteX1" fmla="*/ 1239697 w 1851990"/>
                <a:gd name="connsiteY1" fmla="*/ 344141 h 1620941"/>
                <a:gd name="connsiteX2" fmla="*/ 1239698 w 1851990"/>
                <a:gd name="connsiteY2" fmla="*/ 373026 h 1620941"/>
                <a:gd name="connsiteX3" fmla="*/ 1246677 w 1851990"/>
                <a:gd name="connsiteY3" fmla="*/ 400546 h 1620941"/>
                <a:gd name="connsiteX4" fmla="*/ 1320661 w 1851990"/>
                <a:gd name="connsiteY4" fmla="*/ 402284 h 1620941"/>
                <a:gd name="connsiteX5" fmla="*/ 1487632 w 1851990"/>
                <a:gd name="connsiteY5" fmla="*/ 436936 h 1620941"/>
                <a:gd name="connsiteX6" fmla="*/ 1553160 w 1851990"/>
                <a:gd name="connsiteY6" fmla="*/ 444548 h 1620941"/>
                <a:gd name="connsiteX7" fmla="*/ 1561301 w 1851990"/>
                <a:gd name="connsiteY7" fmla="*/ 430755 h 1620941"/>
                <a:gd name="connsiteX8" fmla="*/ 1565611 w 1851990"/>
                <a:gd name="connsiteY8" fmla="*/ 347377 h 1620941"/>
                <a:gd name="connsiteX9" fmla="*/ 1566328 w 1851990"/>
                <a:gd name="connsiteY9" fmla="*/ 344974 h 1620941"/>
                <a:gd name="connsiteX10" fmla="*/ 1555871 w 1851990"/>
                <a:gd name="connsiteY10" fmla="*/ 341402 h 1620941"/>
                <a:gd name="connsiteX11" fmla="*/ 1469435 w 1851990"/>
                <a:gd name="connsiteY11" fmla="*/ 332304 h 1620941"/>
                <a:gd name="connsiteX12" fmla="*/ 1314760 w 1851990"/>
                <a:gd name="connsiteY12" fmla="*/ 327754 h 1620941"/>
                <a:gd name="connsiteX13" fmla="*/ 855873 w 1851990"/>
                <a:gd name="connsiteY13" fmla="*/ 149491 h 1620941"/>
                <a:gd name="connsiteX14" fmla="*/ 852728 w 1851990"/>
                <a:gd name="connsiteY14" fmla="*/ 150049 h 1620941"/>
                <a:gd name="connsiteX15" fmla="*/ 782498 w 1851990"/>
                <a:gd name="connsiteY15" fmla="*/ 173080 h 1620941"/>
                <a:gd name="connsiteX16" fmla="*/ 687497 w 1851990"/>
                <a:gd name="connsiteY16" fmla="*/ 240573 h 1620941"/>
                <a:gd name="connsiteX17" fmla="*/ 662871 w 1851990"/>
                <a:gd name="connsiteY17" fmla="*/ 254980 h 1620941"/>
                <a:gd name="connsiteX18" fmla="*/ 662967 w 1851990"/>
                <a:gd name="connsiteY18" fmla="*/ 271286 h 1620941"/>
                <a:gd name="connsiteX19" fmla="*/ 667154 w 1851990"/>
                <a:gd name="connsiteY19" fmla="*/ 324296 h 1620941"/>
                <a:gd name="connsiteX20" fmla="*/ 678678 w 1851990"/>
                <a:gd name="connsiteY20" fmla="*/ 349247 h 1620941"/>
                <a:gd name="connsiteX21" fmla="*/ 718808 w 1851990"/>
                <a:gd name="connsiteY21" fmla="*/ 327754 h 1620941"/>
                <a:gd name="connsiteX22" fmla="*/ 859835 w 1851990"/>
                <a:gd name="connsiteY22" fmla="*/ 250417 h 1620941"/>
                <a:gd name="connsiteX23" fmla="*/ 864653 w 1851990"/>
                <a:gd name="connsiteY23" fmla="*/ 249770 h 1620941"/>
                <a:gd name="connsiteX24" fmla="*/ 865411 w 1851990"/>
                <a:gd name="connsiteY24" fmla="*/ 248318 h 1620941"/>
                <a:gd name="connsiteX25" fmla="*/ 871631 w 1851990"/>
                <a:gd name="connsiteY25" fmla="*/ 227419 h 1620941"/>
                <a:gd name="connsiteX26" fmla="*/ 855427 w 1851990"/>
                <a:gd name="connsiteY26" fmla="*/ 162513 h 1620941"/>
                <a:gd name="connsiteX27" fmla="*/ 1096396 w 1851990"/>
                <a:gd name="connsiteY27" fmla="*/ 127587 h 1620941"/>
                <a:gd name="connsiteX28" fmla="*/ 928074 w 1851990"/>
                <a:gd name="connsiteY28" fmla="*/ 136686 h 1620941"/>
                <a:gd name="connsiteX29" fmla="*/ 918279 w 1851990"/>
                <a:gd name="connsiteY29" fmla="*/ 138423 h 1620941"/>
                <a:gd name="connsiteX30" fmla="*/ 918362 w 1851990"/>
                <a:gd name="connsiteY30" fmla="*/ 152497 h 1620941"/>
                <a:gd name="connsiteX31" fmla="*/ 922549 w 1851990"/>
                <a:gd name="connsiteY31" fmla="*/ 205506 h 1620941"/>
                <a:gd name="connsiteX32" fmla="*/ 934661 w 1851990"/>
                <a:gd name="connsiteY32" fmla="*/ 231730 h 1620941"/>
                <a:gd name="connsiteX33" fmla="*/ 944498 w 1851990"/>
                <a:gd name="connsiteY33" fmla="*/ 242201 h 1620941"/>
                <a:gd name="connsiteX34" fmla="*/ 960701 w 1851990"/>
                <a:gd name="connsiteY34" fmla="*/ 243486 h 1620941"/>
                <a:gd name="connsiteX35" fmla="*/ 982665 w 1851990"/>
                <a:gd name="connsiteY35" fmla="*/ 250417 h 1620941"/>
                <a:gd name="connsiteX36" fmla="*/ 987214 w 1851990"/>
                <a:gd name="connsiteY36" fmla="*/ 323205 h 1620941"/>
                <a:gd name="connsiteX37" fmla="*/ 887131 w 1851990"/>
                <a:gd name="connsiteY37" fmla="*/ 364148 h 1620941"/>
                <a:gd name="connsiteX38" fmla="*/ 677865 w 1851990"/>
                <a:gd name="connsiteY38" fmla="*/ 432387 h 1620941"/>
                <a:gd name="connsiteX39" fmla="*/ 540001 w 1851990"/>
                <a:gd name="connsiteY39" fmla="*/ 505318 h 1620941"/>
                <a:gd name="connsiteX40" fmla="*/ 533876 w 1851990"/>
                <a:gd name="connsiteY40" fmla="*/ 509273 h 1620941"/>
                <a:gd name="connsiteX41" fmla="*/ 544120 w 1851990"/>
                <a:gd name="connsiteY41" fmla="*/ 517269 h 1620941"/>
                <a:gd name="connsiteX42" fmla="*/ 568162 w 1851990"/>
                <a:gd name="connsiteY42" fmla="*/ 533279 h 1620941"/>
                <a:gd name="connsiteX43" fmla="*/ 633980 w 1851990"/>
                <a:gd name="connsiteY43" fmla="*/ 548177 h 1620941"/>
                <a:gd name="connsiteX44" fmla="*/ 684479 w 1851990"/>
                <a:gd name="connsiteY44" fmla="*/ 535448 h 1620941"/>
                <a:gd name="connsiteX45" fmla="*/ 684810 w 1851990"/>
                <a:gd name="connsiteY45" fmla="*/ 535556 h 1620941"/>
                <a:gd name="connsiteX46" fmla="*/ 724388 w 1851990"/>
                <a:gd name="connsiteY46" fmla="*/ 512959 h 1620941"/>
                <a:gd name="connsiteX47" fmla="*/ 823441 w 1851990"/>
                <a:gd name="connsiteY47" fmla="*/ 468781 h 1620941"/>
                <a:gd name="connsiteX48" fmla="*/ 1151948 w 1851990"/>
                <a:gd name="connsiteY48" fmla="*/ 406513 h 1620941"/>
                <a:gd name="connsiteX49" fmla="*/ 1174240 w 1851990"/>
                <a:gd name="connsiteY49" fmla="*/ 405106 h 1620941"/>
                <a:gd name="connsiteX50" fmla="*/ 1175149 w 1851990"/>
                <a:gd name="connsiteY50" fmla="*/ 403740 h 1620941"/>
                <a:gd name="connsiteX51" fmla="*/ 1184324 w 1851990"/>
                <a:gd name="connsiteY51" fmla="*/ 381047 h 1620941"/>
                <a:gd name="connsiteX52" fmla="*/ 1179775 w 1851990"/>
                <a:gd name="connsiteY52" fmla="*/ 325321 h 1620941"/>
                <a:gd name="connsiteX53" fmla="*/ 1176508 w 1851990"/>
                <a:gd name="connsiteY53" fmla="*/ 300266 h 1620941"/>
                <a:gd name="connsiteX54" fmla="*/ 1150987 w 1851990"/>
                <a:gd name="connsiteY54" fmla="*/ 295910 h 1620941"/>
                <a:gd name="connsiteX55" fmla="*/ 1069101 w 1851990"/>
                <a:gd name="connsiteY55" fmla="*/ 300459 h 1620941"/>
                <a:gd name="connsiteX56" fmla="*/ 1060002 w 1851990"/>
                <a:gd name="connsiteY56" fmla="*/ 254966 h 1620941"/>
                <a:gd name="connsiteX57" fmla="*/ 1119143 w 1851990"/>
                <a:gd name="connsiteY57" fmla="*/ 200375 h 1620941"/>
                <a:gd name="connsiteX58" fmla="*/ 1273817 w 1851990"/>
                <a:gd name="connsiteY58" fmla="*/ 204924 h 1620941"/>
                <a:gd name="connsiteX59" fmla="*/ 1274548 w 1851990"/>
                <a:gd name="connsiteY59" fmla="*/ 205112 h 1620941"/>
                <a:gd name="connsiteX60" fmla="*/ 1267399 w 1851990"/>
                <a:gd name="connsiteY60" fmla="*/ 179841 h 1620941"/>
                <a:gd name="connsiteX61" fmla="*/ 1254562 w 1851990"/>
                <a:gd name="connsiteY61" fmla="*/ 148446 h 1620941"/>
                <a:gd name="connsiteX62" fmla="*/ 1254317 w 1851990"/>
                <a:gd name="connsiteY62" fmla="*/ 143888 h 1620941"/>
                <a:gd name="connsiteX63" fmla="*/ 1232874 w 1851990"/>
                <a:gd name="connsiteY63" fmla="*/ 141235 h 1620941"/>
                <a:gd name="connsiteX64" fmla="*/ 1096396 w 1851990"/>
                <a:gd name="connsiteY64" fmla="*/ 127587 h 1620941"/>
                <a:gd name="connsiteX65" fmla="*/ 1028157 w 1851990"/>
                <a:gd name="connsiteY65" fmla="*/ 208 h 1620941"/>
                <a:gd name="connsiteX66" fmla="*/ 1237423 w 1851990"/>
                <a:gd name="connsiteY66" fmla="*/ 27504 h 1620941"/>
                <a:gd name="connsiteX67" fmla="*/ 1332957 w 1851990"/>
                <a:gd name="connsiteY67" fmla="*/ 36602 h 1620941"/>
                <a:gd name="connsiteX68" fmla="*/ 1473984 w 1851990"/>
                <a:gd name="connsiteY68" fmla="*/ 32053 h 1620941"/>
                <a:gd name="connsiteX69" fmla="*/ 1551322 w 1851990"/>
                <a:gd name="connsiteY69" fmla="*/ 59348 h 1620941"/>
                <a:gd name="connsiteX70" fmla="*/ 1560420 w 1851990"/>
                <a:gd name="connsiteY70" fmla="*/ 100292 h 1620941"/>
                <a:gd name="connsiteX71" fmla="*/ 1528575 w 1851990"/>
                <a:gd name="connsiteY71" fmla="*/ 159432 h 1620941"/>
                <a:gd name="connsiteX72" fmla="*/ 1423943 w 1851990"/>
                <a:gd name="connsiteY72" fmla="*/ 163981 h 1620941"/>
                <a:gd name="connsiteX73" fmla="*/ 1330399 w 1851990"/>
                <a:gd name="connsiteY73" fmla="*/ 153745 h 1620941"/>
                <a:gd name="connsiteX74" fmla="*/ 1318856 w 1851990"/>
                <a:gd name="connsiteY74" fmla="*/ 152218 h 1620941"/>
                <a:gd name="connsiteX75" fmla="*/ 1320164 w 1851990"/>
                <a:gd name="connsiteY75" fmla="*/ 162381 h 1620941"/>
                <a:gd name="connsiteX76" fmla="*/ 1325201 w 1851990"/>
                <a:gd name="connsiteY76" fmla="*/ 185375 h 1620941"/>
                <a:gd name="connsiteX77" fmla="*/ 1339570 w 1851990"/>
                <a:gd name="connsiteY77" fmla="*/ 210433 h 1620941"/>
                <a:gd name="connsiteX78" fmla="*/ 1357537 w 1851990"/>
                <a:gd name="connsiteY78" fmla="*/ 226467 h 1620941"/>
                <a:gd name="connsiteX79" fmla="*/ 1361106 w 1851990"/>
                <a:gd name="connsiteY79" fmla="*/ 227386 h 1620941"/>
                <a:gd name="connsiteX80" fmla="*/ 1451238 w 1851990"/>
                <a:gd name="connsiteY80" fmla="*/ 250417 h 1620941"/>
                <a:gd name="connsiteX81" fmla="*/ 1628659 w 1851990"/>
                <a:gd name="connsiteY81" fmla="*/ 259516 h 1620941"/>
                <a:gd name="connsiteX82" fmla="*/ 1792432 w 1851990"/>
                <a:gd name="connsiteY82" fmla="*/ 291360 h 1620941"/>
                <a:gd name="connsiteX83" fmla="*/ 1851572 w 1851990"/>
                <a:gd name="connsiteY83" fmla="*/ 368698 h 1620941"/>
                <a:gd name="connsiteX84" fmla="*/ 1815178 w 1851990"/>
                <a:gd name="connsiteY84" fmla="*/ 441486 h 1620941"/>
                <a:gd name="connsiteX85" fmla="*/ 1746940 w 1851990"/>
                <a:gd name="connsiteY85" fmla="*/ 446035 h 1620941"/>
                <a:gd name="connsiteX86" fmla="*/ 1669602 w 1851990"/>
                <a:gd name="connsiteY86" fmla="*/ 386895 h 1620941"/>
                <a:gd name="connsiteX87" fmla="*/ 1629318 w 1851990"/>
                <a:gd name="connsiteY87" fmla="*/ 368381 h 1620941"/>
                <a:gd name="connsiteX88" fmla="*/ 1621540 w 1851990"/>
                <a:gd name="connsiteY88" fmla="*/ 402479 h 1620941"/>
                <a:gd name="connsiteX89" fmla="*/ 1617253 w 1851990"/>
                <a:gd name="connsiteY89" fmla="*/ 431044 h 1620941"/>
                <a:gd name="connsiteX90" fmla="*/ 1619478 w 1851990"/>
                <a:gd name="connsiteY90" fmla="*/ 453365 h 1620941"/>
                <a:gd name="connsiteX91" fmla="*/ 1648847 w 1851990"/>
                <a:gd name="connsiteY91" fmla="*/ 458474 h 1620941"/>
                <a:gd name="connsiteX92" fmla="*/ 1683250 w 1851990"/>
                <a:gd name="connsiteY92" fmla="*/ 473330 h 1620941"/>
                <a:gd name="connsiteX93" fmla="*/ 1687799 w 1851990"/>
                <a:gd name="connsiteY93" fmla="*/ 591611 h 1620941"/>
                <a:gd name="connsiteX94" fmla="*/ 1624110 w 1851990"/>
                <a:gd name="connsiteY94" fmla="*/ 632554 h 1620941"/>
                <a:gd name="connsiteX95" fmla="*/ 1510378 w 1851990"/>
                <a:gd name="connsiteY95" fmla="*/ 559766 h 1620941"/>
                <a:gd name="connsiteX96" fmla="*/ 1251071 w 1851990"/>
                <a:gd name="connsiteY96" fmla="*/ 514274 h 1620941"/>
                <a:gd name="connsiteX97" fmla="*/ 975131 w 1851990"/>
                <a:gd name="connsiteY97" fmla="*/ 551805 h 1620941"/>
                <a:gd name="connsiteX98" fmla="*/ 936694 w 1851990"/>
                <a:gd name="connsiteY98" fmla="*/ 563231 h 1620941"/>
                <a:gd name="connsiteX99" fmla="*/ 944315 w 1851990"/>
                <a:gd name="connsiteY99" fmla="*/ 585222 h 1620941"/>
                <a:gd name="connsiteX100" fmla="*/ 956511 w 1851990"/>
                <a:gd name="connsiteY100" fmla="*/ 613691 h 1620941"/>
                <a:gd name="connsiteX101" fmla="*/ 1005977 w 1851990"/>
                <a:gd name="connsiteY101" fmla="*/ 667430 h 1620941"/>
                <a:gd name="connsiteX102" fmla="*/ 1063185 w 1851990"/>
                <a:gd name="connsiteY102" fmla="*/ 695994 h 1620941"/>
                <a:gd name="connsiteX103" fmla="*/ 997290 w 1851990"/>
                <a:gd name="connsiteY103" fmla="*/ 738599 h 1620941"/>
                <a:gd name="connsiteX104" fmla="*/ 905462 w 1851990"/>
                <a:gd name="connsiteY104" fmla="*/ 732880 h 1620941"/>
                <a:gd name="connsiteX105" fmla="*/ 907352 w 1851990"/>
                <a:gd name="connsiteY105" fmla="*/ 640892 h 1620941"/>
                <a:gd name="connsiteX106" fmla="*/ 879510 w 1851990"/>
                <a:gd name="connsiteY106" fmla="*/ 587555 h 1620941"/>
                <a:gd name="connsiteX107" fmla="*/ 876412 w 1851990"/>
                <a:gd name="connsiteY107" fmla="*/ 582219 h 1620941"/>
                <a:gd name="connsiteX108" fmla="*/ 806737 w 1851990"/>
                <a:gd name="connsiteY108" fmla="*/ 609879 h 1620941"/>
                <a:gd name="connsiteX109" fmla="*/ 600528 w 1851990"/>
                <a:gd name="connsiteY109" fmla="*/ 750835 h 1620941"/>
                <a:gd name="connsiteX110" fmla="*/ 507552 w 1851990"/>
                <a:gd name="connsiteY110" fmla="*/ 902951 h 1620941"/>
                <a:gd name="connsiteX111" fmla="*/ 484157 w 1851990"/>
                <a:gd name="connsiteY111" fmla="*/ 966444 h 1620941"/>
                <a:gd name="connsiteX112" fmla="*/ 500472 w 1851990"/>
                <a:gd name="connsiteY112" fmla="*/ 974106 h 1620941"/>
                <a:gd name="connsiteX113" fmla="*/ 564797 w 1851990"/>
                <a:gd name="connsiteY113" fmla="*/ 999695 h 1620941"/>
                <a:gd name="connsiteX114" fmla="*/ 637836 w 1851990"/>
                <a:gd name="connsiteY114" fmla="*/ 999695 h 1620941"/>
                <a:gd name="connsiteX115" fmla="*/ 697597 w 1851990"/>
                <a:gd name="connsiteY115" fmla="*/ 976949 h 1620941"/>
                <a:gd name="connsiteX116" fmla="*/ 684316 w 1851990"/>
                <a:gd name="connsiteY116" fmla="*/ 1054286 h 1620941"/>
                <a:gd name="connsiteX117" fmla="*/ 617918 w 1851990"/>
                <a:gd name="connsiteY117" fmla="*/ 1117976 h 1620941"/>
                <a:gd name="connsiteX118" fmla="*/ 551518 w 1851990"/>
                <a:gd name="connsiteY118" fmla="*/ 1054286 h 1620941"/>
                <a:gd name="connsiteX119" fmla="*/ 493419 w 1851990"/>
                <a:gd name="connsiteY119" fmla="*/ 1038648 h 1620941"/>
                <a:gd name="connsiteX120" fmla="*/ 465567 w 1851990"/>
                <a:gd name="connsiteY120" fmla="*/ 1032480 h 1620941"/>
                <a:gd name="connsiteX121" fmla="*/ 454951 w 1851990"/>
                <a:gd name="connsiteY121" fmla="*/ 1078381 h 1620941"/>
                <a:gd name="connsiteX122" fmla="*/ 491345 w 1851990"/>
                <a:gd name="connsiteY122" fmla="*/ 1437772 h 1620941"/>
                <a:gd name="connsiteX123" fmla="*/ 532289 w 1851990"/>
                <a:gd name="connsiteY123" fmla="*/ 1565151 h 1620941"/>
                <a:gd name="connsiteX124" fmla="*/ 450402 w 1851990"/>
                <a:gd name="connsiteY124" fmla="*/ 1619742 h 1620941"/>
                <a:gd name="connsiteX125" fmla="*/ 359417 w 1851990"/>
                <a:gd name="connsiteY125" fmla="*/ 1519659 h 1620941"/>
                <a:gd name="connsiteX126" fmla="*/ 373065 w 1851990"/>
                <a:gd name="connsiteY126" fmla="*/ 1374083 h 1620941"/>
                <a:gd name="connsiteX127" fmla="*/ 357427 w 1851990"/>
                <a:gd name="connsiteY127" fmla="*/ 1286795 h 1620941"/>
                <a:gd name="connsiteX128" fmla="*/ 351451 w 1851990"/>
                <a:gd name="connsiteY128" fmla="*/ 1251883 h 1620941"/>
                <a:gd name="connsiteX129" fmla="*/ 350765 w 1851990"/>
                <a:gd name="connsiteY129" fmla="*/ 1251390 h 1620941"/>
                <a:gd name="connsiteX130" fmla="*/ 316005 w 1851990"/>
                <a:gd name="connsiteY130" fmla="*/ 1195412 h 1620941"/>
                <a:gd name="connsiteX131" fmla="*/ 256296 w 1851990"/>
                <a:gd name="connsiteY131" fmla="*/ 1173341 h 1620941"/>
                <a:gd name="connsiteX132" fmla="*/ 249735 w 1851990"/>
                <a:gd name="connsiteY132" fmla="*/ 1168438 h 1620941"/>
                <a:gd name="connsiteX133" fmla="*/ 245401 w 1851990"/>
                <a:gd name="connsiteY133" fmla="*/ 1210594 h 1620941"/>
                <a:gd name="connsiteX134" fmla="*/ 245686 w 1851990"/>
                <a:gd name="connsiteY134" fmla="*/ 1292196 h 1620941"/>
                <a:gd name="connsiteX135" fmla="*/ 272981 w 1851990"/>
                <a:gd name="connsiteY135" fmla="*/ 1405927 h 1620941"/>
                <a:gd name="connsiteX136" fmla="*/ 200193 w 1851990"/>
                <a:gd name="connsiteY136" fmla="*/ 1478716 h 1620941"/>
                <a:gd name="connsiteX137" fmla="*/ 127405 w 1851990"/>
                <a:gd name="connsiteY137" fmla="*/ 1355886 h 1620941"/>
                <a:gd name="connsiteX138" fmla="*/ 163799 w 1851990"/>
                <a:gd name="connsiteY138" fmla="*/ 1087480 h 1620941"/>
                <a:gd name="connsiteX139" fmla="*/ 213841 w 1851990"/>
                <a:gd name="connsiteY139" fmla="*/ 937354 h 1620941"/>
                <a:gd name="connsiteX140" fmla="*/ 214325 w 1851990"/>
                <a:gd name="connsiteY140" fmla="*/ 935859 h 1620941"/>
                <a:gd name="connsiteX141" fmla="*/ 201900 w 1851990"/>
                <a:gd name="connsiteY141" fmla="*/ 920579 h 1620941"/>
                <a:gd name="connsiteX142" fmla="*/ 177447 w 1851990"/>
                <a:gd name="connsiteY142" fmla="*/ 882763 h 1620941"/>
                <a:gd name="connsiteX143" fmla="*/ 137642 w 1851990"/>
                <a:gd name="connsiteY143" fmla="*/ 867125 h 1620941"/>
                <a:gd name="connsiteX144" fmla="*/ 136519 w 1851990"/>
                <a:gd name="connsiteY144" fmla="*/ 866762 h 1620941"/>
                <a:gd name="connsiteX145" fmla="*/ 136504 w 1851990"/>
                <a:gd name="connsiteY145" fmla="*/ 869116 h 1620941"/>
                <a:gd name="connsiteX146" fmla="*/ 109208 w 1851990"/>
                <a:gd name="connsiteY146" fmla="*/ 951002 h 1620941"/>
                <a:gd name="connsiteX147" fmla="*/ 27322 w 1851990"/>
                <a:gd name="connsiteY147" fmla="*/ 955551 h 1620941"/>
                <a:gd name="connsiteX148" fmla="*/ 26 w 1851990"/>
                <a:gd name="connsiteY148" fmla="*/ 882763 h 1620941"/>
                <a:gd name="connsiteX149" fmla="*/ 22772 w 1851990"/>
                <a:gd name="connsiteY149" fmla="*/ 773581 h 1620941"/>
                <a:gd name="connsiteX150" fmla="*/ 45519 w 1851990"/>
                <a:gd name="connsiteY150" fmla="*/ 641653 h 1620941"/>
                <a:gd name="connsiteX151" fmla="*/ 68265 w 1851990"/>
                <a:gd name="connsiteY151" fmla="*/ 527921 h 1620941"/>
                <a:gd name="connsiteX152" fmla="*/ 154701 w 1851990"/>
                <a:gd name="connsiteY152" fmla="*/ 391444 h 1620941"/>
                <a:gd name="connsiteX153" fmla="*/ 277531 w 1851990"/>
                <a:gd name="connsiteY153" fmla="*/ 314107 h 1620941"/>
                <a:gd name="connsiteX154" fmla="*/ 359417 w 1851990"/>
                <a:gd name="connsiteY154" fmla="*/ 295910 h 1620941"/>
                <a:gd name="connsiteX155" fmla="*/ 373065 w 1851990"/>
                <a:gd name="connsiteY155" fmla="*/ 355050 h 1620941"/>
                <a:gd name="connsiteX156" fmla="*/ 318474 w 1851990"/>
                <a:gd name="connsiteY156" fmla="*/ 423289 h 1620941"/>
                <a:gd name="connsiteX157" fmla="*/ 213841 w 1851990"/>
                <a:gd name="connsiteY157" fmla="*/ 541569 h 1620941"/>
                <a:gd name="connsiteX158" fmla="*/ 159250 w 1851990"/>
                <a:gd name="connsiteY158" fmla="*/ 641653 h 1620941"/>
                <a:gd name="connsiteX159" fmla="*/ 136504 w 1851990"/>
                <a:gd name="connsiteY159" fmla="*/ 773581 h 1620941"/>
                <a:gd name="connsiteX160" fmla="*/ 136644 w 1851990"/>
                <a:gd name="connsiteY160" fmla="*/ 798587 h 1620941"/>
                <a:gd name="connsiteX161" fmla="*/ 142474 w 1851990"/>
                <a:gd name="connsiteY161" fmla="*/ 802583 h 1620941"/>
                <a:gd name="connsiteX162" fmla="*/ 186545 w 1851990"/>
                <a:gd name="connsiteY162" fmla="*/ 828172 h 1620941"/>
                <a:gd name="connsiteX163" fmla="*/ 236587 w 1851990"/>
                <a:gd name="connsiteY163" fmla="*/ 828172 h 1620941"/>
                <a:gd name="connsiteX164" fmla="*/ 247595 w 1851990"/>
                <a:gd name="connsiteY164" fmla="*/ 820791 h 1620941"/>
                <a:gd name="connsiteX165" fmla="*/ 250235 w 1851990"/>
                <a:gd name="connsiteY165" fmla="*/ 809975 h 1620941"/>
                <a:gd name="connsiteX166" fmla="*/ 245686 w 1851990"/>
                <a:gd name="connsiteY166" fmla="*/ 709892 h 1620941"/>
                <a:gd name="connsiteX167" fmla="*/ 259334 w 1851990"/>
                <a:gd name="connsiteY167" fmla="*/ 632554 h 1620941"/>
                <a:gd name="connsiteX168" fmla="*/ 350319 w 1851990"/>
                <a:gd name="connsiteY168" fmla="*/ 623456 h 1620941"/>
                <a:gd name="connsiteX169" fmla="*/ 359417 w 1851990"/>
                <a:gd name="connsiteY169" fmla="*/ 732638 h 1620941"/>
                <a:gd name="connsiteX170" fmla="*/ 304826 w 1851990"/>
                <a:gd name="connsiteY170" fmla="*/ 928256 h 1620941"/>
                <a:gd name="connsiteX171" fmla="*/ 276962 w 1851990"/>
                <a:gd name="connsiteY171" fmla="*/ 1025212 h 1620941"/>
                <a:gd name="connsiteX172" fmla="*/ 259273 w 1851990"/>
                <a:gd name="connsiteY172" fmla="*/ 1100278 h 1620941"/>
                <a:gd name="connsiteX173" fmla="*/ 260810 w 1851990"/>
                <a:gd name="connsiteY173" fmla="*/ 1101371 h 1620941"/>
                <a:gd name="connsiteX174" fmla="*/ 325103 w 1851990"/>
                <a:gd name="connsiteY174" fmla="*/ 1140821 h 1620941"/>
                <a:gd name="connsiteX175" fmla="*/ 338734 w 1851990"/>
                <a:gd name="connsiteY175" fmla="*/ 1142973 h 1620941"/>
                <a:gd name="connsiteX176" fmla="*/ 336387 w 1851990"/>
                <a:gd name="connsiteY176" fmla="*/ 1096579 h 1620941"/>
                <a:gd name="connsiteX177" fmla="*/ 350319 w 1851990"/>
                <a:gd name="connsiteY177" fmla="*/ 987396 h 1620941"/>
                <a:gd name="connsiteX178" fmla="*/ 468599 w 1851990"/>
                <a:gd name="connsiteY178" fmla="*/ 696244 h 1620941"/>
                <a:gd name="connsiteX179" fmla="*/ 539077 w 1851990"/>
                <a:gd name="connsiteY179" fmla="*/ 631169 h 1620941"/>
                <a:gd name="connsiteX180" fmla="*/ 562360 w 1851990"/>
                <a:gd name="connsiteY180" fmla="*/ 614589 h 1620941"/>
                <a:gd name="connsiteX181" fmla="*/ 557946 w 1851990"/>
                <a:gd name="connsiteY181" fmla="*/ 604028 h 1620941"/>
                <a:gd name="connsiteX182" fmla="*/ 544144 w 1851990"/>
                <a:gd name="connsiteY182" fmla="*/ 583814 h 1620941"/>
                <a:gd name="connsiteX183" fmla="*/ 495242 w 1851990"/>
                <a:gd name="connsiteY183" fmla="*/ 556710 h 1620941"/>
                <a:gd name="connsiteX184" fmla="*/ 480425 w 1851990"/>
                <a:gd name="connsiteY184" fmla="*/ 549409 h 1620941"/>
                <a:gd name="connsiteX185" fmla="*/ 464050 w 1851990"/>
                <a:gd name="connsiteY185" fmla="*/ 570286 h 1620941"/>
                <a:gd name="connsiteX186" fmla="*/ 436754 w 1851990"/>
                <a:gd name="connsiteY186" fmla="*/ 596160 h 1620941"/>
                <a:gd name="connsiteX187" fmla="*/ 373065 w 1851990"/>
                <a:gd name="connsiteY187" fmla="*/ 559766 h 1620941"/>
                <a:gd name="connsiteX188" fmla="*/ 359417 w 1851990"/>
                <a:gd name="connsiteY188" fmla="*/ 482429 h 1620941"/>
                <a:gd name="connsiteX189" fmla="*/ 400360 w 1851990"/>
                <a:gd name="connsiteY189" fmla="*/ 450584 h 1620941"/>
                <a:gd name="connsiteX190" fmla="*/ 564134 w 1851990"/>
                <a:gd name="connsiteY190" fmla="*/ 405092 h 1620941"/>
                <a:gd name="connsiteX191" fmla="*/ 598590 w 1851990"/>
                <a:gd name="connsiteY191" fmla="*/ 389046 h 1620941"/>
                <a:gd name="connsiteX192" fmla="*/ 598815 w 1851990"/>
                <a:gd name="connsiteY192" fmla="*/ 388580 h 1620941"/>
                <a:gd name="connsiteX193" fmla="*/ 616236 w 1851990"/>
                <a:gd name="connsiteY193" fmla="*/ 346208 h 1620941"/>
                <a:gd name="connsiteX194" fmla="*/ 600032 w 1851990"/>
                <a:gd name="connsiteY194" fmla="*/ 281302 h 1620941"/>
                <a:gd name="connsiteX195" fmla="*/ 600229 w 1851990"/>
                <a:gd name="connsiteY195" fmla="*/ 275560 h 1620941"/>
                <a:gd name="connsiteX196" fmla="*/ 581194 w 1851990"/>
                <a:gd name="connsiteY196" fmla="*/ 281124 h 1620941"/>
                <a:gd name="connsiteX197" fmla="*/ 514092 w 1851990"/>
                <a:gd name="connsiteY197" fmla="*/ 291360 h 1620941"/>
                <a:gd name="connsiteX198" fmla="*/ 441304 w 1851990"/>
                <a:gd name="connsiteY198" fmla="*/ 286811 h 1620941"/>
                <a:gd name="connsiteX199" fmla="*/ 464050 w 1851990"/>
                <a:gd name="connsiteY199" fmla="*/ 186727 h 1620941"/>
                <a:gd name="connsiteX200" fmla="*/ 586880 w 1851990"/>
                <a:gd name="connsiteY200" fmla="*/ 154883 h 1620941"/>
                <a:gd name="connsiteX201" fmla="*/ 737005 w 1851990"/>
                <a:gd name="connsiteY201" fmla="*/ 77545 h 1620941"/>
                <a:gd name="connsiteX202" fmla="*/ 868934 w 1851990"/>
                <a:gd name="connsiteY202" fmla="*/ 18405 h 1620941"/>
                <a:gd name="connsiteX203" fmla="*/ 1028157 w 1851990"/>
                <a:gd name="connsiteY203" fmla="*/ 208 h 162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</a:cxnLst>
              <a:rect l="l" t="t" r="r" b="b"/>
              <a:pathLst>
                <a:path w="1851990" h="1620941">
                  <a:moveTo>
                    <a:pt x="1241979" y="313869"/>
                  </a:moveTo>
                  <a:lnTo>
                    <a:pt x="1239697" y="344141"/>
                  </a:lnTo>
                  <a:cubicBezTo>
                    <a:pt x="1239126" y="355595"/>
                    <a:pt x="1239006" y="365902"/>
                    <a:pt x="1239698" y="373026"/>
                  </a:cubicBezTo>
                  <a:lnTo>
                    <a:pt x="1246677" y="400546"/>
                  </a:lnTo>
                  <a:lnTo>
                    <a:pt x="1320661" y="402284"/>
                  </a:lnTo>
                  <a:cubicBezTo>
                    <a:pt x="1386980" y="408930"/>
                    <a:pt x="1433041" y="427838"/>
                    <a:pt x="1487632" y="436936"/>
                  </a:cubicBezTo>
                  <a:lnTo>
                    <a:pt x="1553160" y="444548"/>
                  </a:lnTo>
                  <a:lnTo>
                    <a:pt x="1561301" y="430755"/>
                  </a:lnTo>
                  <a:cubicBezTo>
                    <a:pt x="1568694" y="408722"/>
                    <a:pt x="1563227" y="371845"/>
                    <a:pt x="1565611" y="347377"/>
                  </a:cubicBezTo>
                  <a:lnTo>
                    <a:pt x="1566328" y="344974"/>
                  </a:lnTo>
                  <a:lnTo>
                    <a:pt x="1555871" y="341402"/>
                  </a:lnTo>
                  <a:cubicBezTo>
                    <a:pt x="1522510" y="332304"/>
                    <a:pt x="1509620" y="334579"/>
                    <a:pt x="1469435" y="332304"/>
                  </a:cubicBezTo>
                  <a:cubicBezTo>
                    <a:pt x="1429250" y="330029"/>
                    <a:pt x="1367835" y="333820"/>
                    <a:pt x="1314760" y="327754"/>
                  </a:cubicBezTo>
                  <a:close/>
                  <a:moveTo>
                    <a:pt x="855873" y="149491"/>
                  </a:moveTo>
                  <a:lnTo>
                    <a:pt x="852728" y="150049"/>
                  </a:lnTo>
                  <a:cubicBezTo>
                    <a:pt x="828560" y="155641"/>
                    <a:pt x="805245" y="162844"/>
                    <a:pt x="782498" y="173080"/>
                  </a:cubicBezTo>
                  <a:cubicBezTo>
                    <a:pt x="748379" y="188434"/>
                    <a:pt x="718951" y="218288"/>
                    <a:pt x="687497" y="240573"/>
                  </a:cubicBezTo>
                  <a:lnTo>
                    <a:pt x="662871" y="254980"/>
                  </a:lnTo>
                  <a:lnTo>
                    <a:pt x="662967" y="271286"/>
                  </a:lnTo>
                  <a:cubicBezTo>
                    <a:pt x="663328" y="290834"/>
                    <a:pt x="664382" y="313165"/>
                    <a:pt x="667154" y="324296"/>
                  </a:cubicBezTo>
                  <a:lnTo>
                    <a:pt x="678678" y="349247"/>
                  </a:lnTo>
                  <a:lnTo>
                    <a:pt x="718808" y="327754"/>
                  </a:lnTo>
                  <a:cubicBezTo>
                    <a:pt x="768091" y="301975"/>
                    <a:pt x="815859" y="263306"/>
                    <a:pt x="859835" y="250417"/>
                  </a:cubicBezTo>
                  <a:lnTo>
                    <a:pt x="864653" y="249770"/>
                  </a:lnTo>
                  <a:lnTo>
                    <a:pt x="865411" y="248318"/>
                  </a:lnTo>
                  <a:cubicBezTo>
                    <a:pt x="868702" y="241092"/>
                    <a:pt x="871163" y="233961"/>
                    <a:pt x="871631" y="227419"/>
                  </a:cubicBezTo>
                  <a:cubicBezTo>
                    <a:pt x="873033" y="207793"/>
                    <a:pt x="859165" y="182003"/>
                    <a:pt x="855427" y="162513"/>
                  </a:cubicBezTo>
                  <a:close/>
                  <a:moveTo>
                    <a:pt x="1096396" y="127587"/>
                  </a:moveTo>
                  <a:cubicBezTo>
                    <a:pt x="1045596" y="126829"/>
                    <a:pt x="980390" y="129104"/>
                    <a:pt x="928074" y="136686"/>
                  </a:cubicBezTo>
                  <a:lnTo>
                    <a:pt x="918279" y="138423"/>
                  </a:lnTo>
                  <a:lnTo>
                    <a:pt x="918362" y="152497"/>
                  </a:lnTo>
                  <a:cubicBezTo>
                    <a:pt x="918723" y="172045"/>
                    <a:pt x="919777" y="194375"/>
                    <a:pt x="922549" y="205506"/>
                  </a:cubicBezTo>
                  <a:cubicBezTo>
                    <a:pt x="925321" y="216637"/>
                    <a:pt x="929589" y="224867"/>
                    <a:pt x="934661" y="231730"/>
                  </a:cubicBezTo>
                  <a:lnTo>
                    <a:pt x="944498" y="242201"/>
                  </a:lnTo>
                  <a:lnTo>
                    <a:pt x="960701" y="243486"/>
                  </a:lnTo>
                  <a:cubicBezTo>
                    <a:pt x="969776" y="245062"/>
                    <a:pt x="977358" y="247384"/>
                    <a:pt x="982665" y="250417"/>
                  </a:cubicBezTo>
                  <a:cubicBezTo>
                    <a:pt x="1003895" y="262548"/>
                    <a:pt x="1003136" y="304250"/>
                    <a:pt x="987214" y="323205"/>
                  </a:cubicBezTo>
                  <a:cubicBezTo>
                    <a:pt x="971292" y="342160"/>
                    <a:pt x="938689" y="345951"/>
                    <a:pt x="887131" y="364148"/>
                  </a:cubicBezTo>
                  <a:cubicBezTo>
                    <a:pt x="835573" y="382345"/>
                    <a:pt x="741555" y="405091"/>
                    <a:pt x="677865" y="432387"/>
                  </a:cubicBezTo>
                  <a:cubicBezTo>
                    <a:pt x="630098" y="452859"/>
                    <a:pt x="579345" y="481008"/>
                    <a:pt x="540001" y="505318"/>
                  </a:cubicBezTo>
                  <a:lnTo>
                    <a:pt x="533876" y="509273"/>
                  </a:lnTo>
                  <a:lnTo>
                    <a:pt x="544120" y="517269"/>
                  </a:lnTo>
                  <a:cubicBezTo>
                    <a:pt x="553337" y="524092"/>
                    <a:pt x="561849" y="529906"/>
                    <a:pt x="568162" y="533279"/>
                  </a:cubicBezTo>
                  <a:cubicBezTo>
                    <a:pt x="593414" y="546768"/>
                    <a:pt x="613199" y="547360"/>
                    <a:pt x="633980" y="548177"/>
                  </a:cubicBezTo>
                  <a:cubicBezTo>
                    <a:pt x="649566" y="548790"/>
                    <a:pt x="672092" y="536981"/>
                    <a:pt x="684479" y="535448"/>
                  </a:cubicBezTo>
                  <a:lnTo>
                    <a:pt x="684810" y="535556"/>
                  </a:lnTo>
                  <a:lnTo>
                    <a:pt x="724388" y="512959"/>
                  </a:lnTo>
                  <a:cubicBezTo>
                    <a:pt x="757572" y="496077"/>
                    <a:pt x="791028" y="481102"/>
                    <a:pt x="823441" y="468781"/>
                  </a:cubicBezTo>
                  <a:cubicBezTo>
                    <a:pt x="920682" y="431818"/>
                    <a:pt x="1047777" y="414901"/>
                    <a:pt x="1151948" y="406513"/>
                  </a:cubicBezTo>
                  <a:lnTo>
                    <a:pt x="1174240" y="405106"/>
                  </a:lnTo>
                  <a:lnTo>
                    <a:pt x="1175149" y="403740"/>
                  </a:lnTo>
                  <a:cubicBezTo>
                    <a:pt x="1179497" y="396298"/>
                    <a:pt x="1182977" y="388676"/>
                    <a:pt x="1184324" y="381047"/>
                  </a:cubicBezTo>
                  <a:cubicBezTo>
                    <a:pt x="1187017" y="365789"/>
                    <a:pt x="1183078" y="344856"/>
                    <a:pt x="1179775" y="325321"/>
                  </a:cubicBezTo>
                  <a:lnTo>
                    <a:pt x="1176508" y="300266"/>
                  </a:lnTo>
                  <a:lnTo>
                    <a:pt x="1150987" y="295910"/>
                  </a:lnTo>
                  <a:cubicBezTo>
                    <a:pt x="1110044" y="291361"/>
                    <a:pt x="1085023" y="308799"/>
                    <a:pt x="1069101" y="300459"/>
                  </a:cubicBezTo>
                  <a:cubicBezTo>
                    <a:pt x="1053179" y="292119"/>
                    <a:pt x="1051662" y="271647"/>
                    <a:pt x="1060002" y="254966"/>
                  </a:cubicBezTo>
                  <a:cubicBezTo>
                    <a:pt x="1068342" y="238285"/>
                    <a:pt x="1083507" y="208715"/>
                    <a:pt x="1119143" y="200375"/>
                  </a:cubicBezTo>
                  <a:cubicBezTo>
                    <a:pt x="1154779" y="192035"/>
                    <a:pt x="1218468" y="196584"/>
                    <a:pt x="1273817" y="204924"/>
                  </a:cubicBezTo>
                  <a:lnTo>
                    <a:pt x="1274548" y="205112"/>
                  </a:lnTo>
                  <a:lnTo>
                    <a:pt x="1267399" y="179841"/>
                  </a:lnTo>
                  <a:cubicBezTo>
                    <a:pt x="1262659" y="168878"/>
                    <a:pt x="1257280" y="157989"/>
                    <a:pt x="1254562" y="148446"/>
                  </a:cubicBezTo>
                  <a:lnTo>
                    <a:pt x="1254317" y="143888"/>
                  </a:lnTo>
                  <a:lnTo>
                    <a:pt x="1232874" y="141235"/>
                  </a:lnTo>
                  <a:cubicBezTo>
                    <a:pt x="1232874" y="141235"/>
                    <a:pt x="1147196" y="128345"/>
                    <a:pt x="1096396" y="127587"/>
                  </a:cubicBezTo>
                  <a:close/>
                  <a:moveTo>
                    <a:pt x="1028157" y="208"/>
                  </a:moveTo>
                  <a:cubicBezTo>
                    <a:pt x="1089572" y="1724"/>
                    <a:pt x="1186623" y="21438"/>
                    <a:pt x="1237423" y="27504"/>
                  </a:cubicBezTo>
                  <a:cubicBezTo>
                    <a:pt x="1288223" y="33570"/>
                    <a:pt x="1293530" y="35844"/>
                    <a:pt x="1332957" y="36602"/>
                  </a:cubicBezTo>
                  <a:cubicBezTo>
                    <a:pt x="1372384" y="37360"/>
                    <a:pt x="1437590" y="28262"/>
                    <a:pt x="1473984" y="32053"/>
                  </a:cubicBezTo>
                  <a:cubicBezTo>
                    <a:pt x="1510378" y="35844"/>
                    <a:pt x="1536916" y="47975"/>
                    <a:pt x="1551322" y="59348"/>
                  </a:cubicBezTo>
                  <a:cubicBezTo>
                    <a:pt x="1565728" y="70721"/>
                    <a:pt x="1564211" y="83611"/>
                    <a:pt x="1560420" y="100292"/>
                  </a:cubicBezTo>
                  <a:cubicBezTo>
                    <a:pt x="1556629" y="116973"/>
                    <a:pt x="1551321" y="148817"/>
                    <a:pt x="1528575" y="159432"/>
                  </a:cubicBezTo>
                  <a:cubicBezTo>
                    <a:pt x="1505829" y="170047"/>
                    <a:pt x="1473227" y="167014"/>
                    <a:pt x="1423943" y="163981"/>
                  </a:cubicBezTo>
                  <a:cubicBezTo>
                    <a:pt x="1399302" y="162464"/>
                    <a:pt x="1365182" y="158294"/>
                    <a:pt x="1330399" y="153745"/>
                  </a:cubicBezTo>
                  <a:lnTo>
                    <a:pt x="1318856" y="152218"/>
                  </a:lnTo>
                  <a:lnTo>
                    <a:pt x="1320164" y="162381"/>
                  </a:lnTo>
                  <a:cubicBezTo>
                    <a:pt x="1321644" y="171704"/>
                    <a:pt x="1323332" y="179953"/>
                    <a:pt x="1325201" y="185375"/>
                  </a:cubicBezTo>
                  <a:cubicBezTo>
                    <a:pt x="1328940" y="196220"/>
                    <a:pt x="1333915" y="204042"/>
                    <a:pt x="1339570" y="210433"/>
                  </a:cubicBezTo>
                  <a:lnTo>
                    <a:pt x="1357537" y="226467"/>
                  </a:lnTo>
                  <a:lnTo>
                    <a:pt x="1361106" y="227386"/>
                  </a:lnTo>
                  <a:cubicBezTo>
                    <a:pt x="1391150" y="236579"/>
                    <a:pt x="1421668" y="245867"/>
                    <a:pt x="1451238" y="250417"/>
                  </a:cubicBezTo>
                  <a:cubicBezTo>
                    <a:pt x="1510378" y="259516"/>
                    <a:pt x="1571793" y="252692"/>
                    <a:pt x="1628659" y="259516"/>
                  </a:cubicBezTo>
                  <a:cubicBezTo>
                    <a:pt x="1685525" y="266340"/>
                    <a:pt x="1755280" y="273163"/>
                    <a:pt x="1792432" y="291360"/>
                  </a:cubicBezTo>
                  <a:cubicBezTo>
                    <a:pt x="1829584" y="309557"/>
                    <a:pt x="1847781" y="343677"/>
                    <a:pt x="1851572" y="368698"/>
                  </a:cubicBezTo>
                  <a:cubicBezTo>
                    <a:pt x="1855363" y="393719"/>
                    <a:pt x="1832617" y="428597"/>
                    <a:pt x="1815178" y="441486"/>
                  </a:cubicBezTo>
                  <a:cubicBezTo>
                    <a:pt x="1797739" y="454375"/>
                    <a:pt x="1771203" y="455133"/>
                    <a:pt x="1746940" y="446035"/>
                  </a:cubicBezTo>
                  <a:cubicBezTo>
                    <a:pt x="1722677" y="436937"/>
                    <a:pt x="1701447" y="404334"/>
                    <a:pt x="1669602" y="386895"/>
                  </a:cubicBezTo>
                  <a:lnTo>
                    <a:pt x="1629318" y="368381"/>
                  </a:lnTo>
                  <a:lnTo>
                    <a:pt x="1621540" y="402479"/>
                  </a:lnTo>
                  <a:cubicBezTo>
                    <a:pt x="1619276" y="413721"/>
                    <a:pt x="1617626" y="423897"/>
                    <a:pt x="1617253" y="431044"/>
                  </a:cubicBezTo>
                  <a:lnTo>
                    <a:pt x="1619478" y="453365"/>
                  </a:lnTo>
                  <a:lnTo>
                    <a:pt x="1648847" y="458474"/>
                  </a:lnTo>
                  <a:cubicBezTo>
                    <a:pt x="1663063" y="462147"/>
                    <a:pt x="1674910" y="466886"/>
                    <a:pt x="1683250" y="473330"/>
                  </a:cubicBezTo>
                  <a:cubicBezTo>
                    <a:pt x="1716611" y="499109"/>
                    <a:pt x="1697656" y="565074"/>
                    <a:pt x="1687799" y="591611"/>
                  </a:cubicBezTo>
                  <a:cubicBezTo>
                    <a:pt x="1677942" y="618148"/>
                    <a:pt x="1653680" y="637861"/>
                    <a:pt x="1624110" y="632554"/>
                  </a:cubicBezTo>
                  <a:cubicBezTo>
                    <a:pt x="1594540" y="627247"/>
                    <a:pt x="1572551" y="579479"/>
                    <a:pt x="1510378" y="559766"/>
                  </a:cubicBezTo>
                  <a:cubicBezTo>
                    <a:pt x="1448205" y="540053"/>
                    <a:pt x="1354945" y="511241"/>
                    <a:pt x="1251071" y="514274"/>
                  </a:cubicBezTo>
                  <a:cubicBezTo>
                    <a:pt x="1173166" y="516549"/>
                    <a:pt x="1068391" y="529059"/>
                    <a:pt x="975131" y="551805"/>
                  </a:cubicBezTo>
                  <a:lnTo>
                    <a:pt x="936694" y="563231"/>
                  </a:lnTo>
                  <a:lnTo>
                    <a:pt x="944315" y="585222"/>
                  </a:lnTo>
                  <a:cubicBezTo>
                    <a:pt x="948609" y="596710"/>
                    <a:pt x="952846" y="606911"/>
                    <a:pt x="956511" y="613691"/>
                  </a:cubicBezTo>
                  <a:cubicBezTo>
                    <a:pt x="971169" y="640810"/>
                    <a:pt x="988198" y="653713"/>
                    <a:pt x="1005977" y="667430"/>
                  </a:cubicBezTo>
                  <a:cubicBezTo>
                    <a:pt x="1023756" y="681146"/>
                    <a:pt x="1064633" y="684131"/>
                    <a:pt x="1063185" y="695994"/>
                  </a:cubicBezTo>
                  <a:cubicBezTo>
                    <a:pt x="1061738" y="707856"/>
                    <a:pt x="1023577" y="732451"/>
                    <a:pt x="997290" y="738599"/>
                  </a:cubicBezTo>
                  <a:cubicBezTo>
                    <a:pt x="971004" y="744747"/>
                    <a:pt x="920451" y="749165"/>
                    <a:pt x="905462" y="732880"/>
                  </a:cubicBezTo>
                  <a:cubicBezTo>
                    <a:pt x="890472" y="716596"/>
                    <a:pt x="915124" y="672845"/>
                    <a:pt x="907352" y="640892"/>
                  </a:cubicBezTo>
                  <a:cubicBezTo>
                    <a:pt x="903467" y="624916"/>
                    <a:pt x="890892" y="605657"/>
                    <a:pt x="879510" y="587555"/>
                  </a:cubicBezTo>
                  <a:lnTo>
                    <a:pt x="876412" y="582219"/>
                  </a:lnTo>
                  <a:lnTo>
                    <a:pt x="806737" y="609879"/>
                  </a:lnTo>
                  <a:cubicBezTo>
                    <a:pt x="727765" y="644496"/>
                    <a:pt x="654551" y="688283"/>
                    <a:pt x="600528" y="750835"/>
                  </a:cubicBezTo>
                  <a:cubicBezTo>
                    <a:pt x="564513" y="792537"/>
                    <a:pt x="532668" y="845801"/>
                    <a:pt x="507552" y="902951"/>
                  </a:cubicBezTo>
                  <a:lnTo>
                    <a:pt x="484157" y="966444"/>
                  </a:lnTo>
                  <a:lnTo>
                    <a:pt x="500472" y="974106"/>
                  </a:lnTo>
                  <a:cubicBezTo>
                    <a:pt x="523297" y="984531"/>
                    <a:pt x="549857" y="995904"/>
                    <a:pt x="564797" y="999695"/>
                  </a:cubicBezTo>
                  <a:cubicBezTo>
                    <a:pt x="594677" y="1007277"/>
                    <a:pt x="615703" y="1003486"/>
                    <a:pt x="637836" y="999695"/>
                  </a:cubicBezTo>
                  <a:cubicBezTo>
                    <a:pt x="659969" y="995904"/>
                    <a:pt x="689849" y="967850"/>
                    <a:pt x="697597" y="976949"/>
                  </a:cubicBezTo>
                  <a:cubicBezTo>
                    <a:pt x="705344" y="986048"/>
                    <a:pt x="697595" y="1030782"/>
                    <a:pt x="684316" y="1054286"/>
                  </a:cubicBezTo>
                  <a:cubicBezTo>
                    <a:pt x="671037" y="1077790"/>
                    <a:pt x="640050" y="1117976"/>
                    <a:pt x="617918" y="1117976"/>
                  </a:cubicBezTo>
                  <a:cubicBezTo>
                    <a:pt x="595785" y="1117976"/>
                    <a:pt x="580290" y="1070208"/>
                    <a:pt x="551518" y="1054286"/>
                  </a:cubicBezTo>
                  <a:cubicBezTo>
                    <a:pt x="537132" y="1046325"/>
                    <a:pt x="514445" y="1042534"/>
                    <a:pt x="493419" y="1038648"/>
                  </a:cubicBezTo>
                  <a:lnTo>
                    <a:pt x="465567" y="1032480"/>
                  </a:lnTo>
                  <a:lnTo>
                    <a:pt x="454951" y="1078381"/>
                  </a:lnTo>
                  <a:cubicBezTo>
                    <a:pt x="436754" y="1192870"/>
                    <a:pt x="478455" y="1356644"/>
                    <a:pt x="491345" y="1437772"/>
                  </a:cubicBezTo>
                  <a:cubicBezTo>
                    <a:pt x="504235" y="1518900"/>
                    <a:pt x="539113" y="1532548"/>
                    <a:pt x="532289" y="1565151"/>
                  </a:cubicBezTo>
                  <a:cubicBezTo>
                    <a:pt x="525465" y="1597754"/>
                    <a:pt x="479214" y="1627324"/>
                    <a:pt x="450402" y="1619742"/>
                  </a:cubicBezTo>
                  <a:cubicBezTo>
                    <a:pt x="421590" y="1612160"/>
                    <a:pt x="372306" y="1560602"/>
                    <a:pt x="359417" y="1519659"/>
                  </a:cubicBezTo>
                  <a:cubicBezTo>
                    <a:pt x="346528" y="1478716"/>
                    <a:pt x="376098" y="1428674"/>
                    <a:pt x="373065" y="1374083"/>
                  </a:cubicBezTo>
                  <a:cubicBezTo>
                    <a:pt x="371549" y="1346788"/>
                    <a:pt x="364535" y="1317407"/>
                    <a:pt x="357427" y="1286795"/>
                  </a:cubicBezTo>
                  <a:lnTo>
                    <a:pt x="351451" y="1251883"/>
                  </a:lnTo>
                  <a:lnTo>
                    <a:pt x="350765" y="1251390"/>
                  </a:lnTo>
                  <a:cubicBezTo>
                    <a:pt x="340458" y="1237209"/>
                    <a:pt x="330790" y="1207354"/>
                    <a:pt x="316005" y="1195412"/>
                  </a:cubicBezTo>
                  <a:cubicBezTo>
                    <a:pt x="301221" y="1183471"/>
                    <a:pt x="273641" y="1180911"/>
                    <a:pt x="256296" y="1173341"/>
                  </a:cubicBezTo>
                  <a:lnTo>
                    <a:pt x="249735" y="1168438"/>
                  </a:lnTo>
                  <a:lnTo>
                    <a:pt x="245401" y="1210594"/>
                  </a:lnTo>
                  <a:cubicBezTo>
                    <a:pt x="243980" y="1240259"/>
                    <a:pt x="244170" y="1268313"/>
                    <a:pt x="245686" y="1292196"/>
                  </a:cubicBezTo>
                  <a:cubicBezTo>
                    <a:pt x="248719" y="1339963"/>
                    <a:pt x="280563" y="1374840"/>
                    <a:pt x="272981" y="1405927"/>
                  </a:cubicBezTo>
                  <a:cubicBezTo>
                    <a:pt x="265399" y="1437014"/>
                    <a:pt x="224456" y="1487056"/>
                    <a:pt x="200193" y="1478716"/>
                  </a:cubicBezTo>
                  <a:cubicBezTo>
                    <a:pt x="175930" y="1470376"/>
                    <a:pt x="133471" y="1421092"/>
                    <a:pt x="127405" y="1355886"/>
                  </a:cubicBezTo>
                  <a:cubicBezTo>
                    <a:pt x="121339" y="1290680"/>
                    <a:pt x="149393" y="1157235"/>
                    <a:pt x="163799" y="1087480"/>
                  </a:cubicBezTo>
                  <a:cubicBezTo>
                    <a:pt x="178205" y="1017725"/>
                    <a:pt x="199435" y="983605"/>
                    <a:pt x="213841" y="937354"/>
                  </a:cubicBezTo>
                  <a:lnTo>
                    <a:pt x="214325" y="935859"/>
                  </a:lnTo>
                  <a:lnTo>
                    <a:pt x="201900" y="920579"/>
                  </a:lnTo>
                  <a:cubicBezTo>
                    <a:pt x="194886" y="906647"/>
                    <a:pt x="187304" y="890724"/>
                    <a:pt x="177447" y="882763"/>
                  </a:cubicBezTo>
                  <a:cubicBezTo>
                    <a:pt x="167591" y="874802"/>
                    <a:pt x="152048" y="871011"/>
                    <a:pt x="137642" y="867125"/>
                  </a:cubicBezTo>
                  <a:lnTo>
                    <a:pt x="136519" y="866762"/>
                  </a:lnTo>
                  <a:lnTo>
                    <a:pt x="136504" y="869116"/>
                  </a:lnTo>
                  <a:cubicBezTo>
                    <a:pt x="131955" y="898686"/>
                    <a:pt x="127405" y="936596"/>
                    <a:pt x="109208" y="951002"/>
                  </a:cubicBezTo>
                  <a:cubicBezTo>
                    <a:pt x="91011" y="965408"/>
                    <a:pt x="45519" y="966924"/>
                    <a:pt x="27322" y="955551"/>
                  </a:cubicBezTo>
                  <a:cubicBezTo>
                    <a:pt x="9125" y="944178"/>
                    <a:pt x="784" y="913091"/>
                    <a:pt x="26" y="882763"/>
                  </a:cubicBezTo>
                  <a:cubicBezTo>
                    <a:pt x="-732" y="852435"/>
                    <a:pt x="15190" y="813766"/>
                    <a:pt x="22772" y="773581"/>
                  </a:cubicBezTo>
                  <a:cubicBezTo>
                    <a:pt x="30354" y="733396"/>
                    <a:pt x="37937" y="682596"/>
                    <a:pt x="45519" y="641653"/>
                  </a:cubicBezTo>
                  <a:cubicBezTo>
                    <a:pt x="53101" y="600710"/>
                    <a:pt x="50068" y="569623"/>
                    <a:pt x="68265" y="527921"/>
                  </a:cubicBezTo>
                  <a:cubicBezTo>
                    <a:pt x="86462" y="486219"/>
                    <a:pt x="119823" y="427080"/>
                    <a:pt x="154701" y="391444"/>
                  </a:cubicBezTo>
                  <a:cubicBezTo>
                    <a:pt x="189579" y="355808"/>
                    <a:pt x="243412" y="330029"/>
                    <a:pt x="277531" y="314107"/>
                  </a:cubicBezTo>
                  <a:cubicBezTo>
                    <a:pt x="311650" y="298185"/>
                    <a:pt x="341978" y="287570"/>
                    <a:pt x="359417" y="295910"/>
                  </a:cubicBezTo>
                  <a:cubicBezTo>
                    <a:pt x="376856" y="304250"/>
                    <a:pt x="379889" y="333820"/>
                    <a:pt x="373065" y="355050"/>
                  </a:cubicBezTo>
                  <a:cubicBezTo>
                    <a:pt x="366241" y="376280"/>
                    <a:pt x="345011" y="392203"/>
                    <a:pt x="318474" y="423289"/>
                  </a:cubicBezTo>
                  <a:cubicBezTo>
                    <a:pt x="291937" y="454376"/>
                    <a:pt x="240378" y="505175"/>
                    <a:pt x="213841" y="541569"/>
                  </a:cubicBezTo>
                  <a:cubicBezTo>
                    <a:pt x="187304" y="577963"/>
                    <a:pt x="172139" y="602984"/>
                    <a:pt x="159250" y="641653"/>
                  </a:cubicBezTo>
                  <a:cubicBezTo>
                    <a:pt x="146361" y="680322"/>
                    <a:pt x="140295" y="735671"/>
                    <a:pt x="136504" y="773581"/>
                  </a:cubicBezTo>
                  <a:lnTo>
                    <a:pt x="136644" y="798587"/>
                  </a:lnTo>
                  <a:lnTo>
                    <a:pt x="142474" y="802583"/>
                  </a:lnTo>
                  <a:cubicBezTo>
                    <a:pt x="158112" y="813008"/>
                    <a:pt x="176309" y="824381"/>
                    <a:pt x="186545" y="828172"/>
                  </a:cubicBezTo>
                  <a:cubicBezTo>
                    <a:pt x="207017" y="835754"/>
                    <a:pt x="221423" y="831963"/>
                    <a:pt x="236587" y="828172"/>
                  </a:cubicBezTo>
                  <a:lnTo>
                    <a:pt x="247595" y="820791"/>
                  </a:lnTo>
                  <a:lnTo>
                    <a:pt x="250235" y="809975"/>
                  </a:lnTo>
                  <a:cubicBezTo>
                    <a:pt x="255542" y="772065"/>
                    <a:pt x="244170" y="739462"/>
                    <a:pt x="245686" y="709892"/>
                  </a:cubicBezTo>
                  <a:cubicBezTo>
                    <a:pt x="247202" y="680322"/>
                    <a:pt x="242654" y="651509"/>
                    <a:pt x="259334" y="632554"/>
                  </a:cubicBezTo>
                  <a:cubicBezTo>
                    <a:pt x="276014" y="613599"/>
                    <a:pt x="333639" y="606775"/>
                    <a:pt x="350319" y="623456"/>
                  </a:cubicBezTo>
                  <a:cubicBezTo>
                    <a:pt x="366999" y="640137"/>
                    <a:pt x="366999" y="681838"/>
                    <a:pt x="359417" y="732638"/>
                  </a:cubicBezTo>
                  <a:cubicBezTo>
                    <a:pt x="351835" y="783438"/>
                    <a:pt x="322265" y="863808"/>
                    <a:pt x="304826" y="928256"/>
                  </a:cubicBezTo>
                  <a:cubicBezTo>
                    <a:pt x="296107" y="960480"/>
                    <a:pt x="286060" y="993083"/>
                    <a:pt x="276962" y="1025212"/>
                  </a:cubicBezTo>
                  <a:lnTo>
                    <a:pt x="259273" y="1100278"/>
                  </a:lnTo>
                  <a:lnTo>
                    <a:pt x="260810" y="1101371"/>
                  </a:lnTo>
                  <a:cubicBezTo>
                    <a:pt x="276483" y="1112389"/>
                    <a:pt x="309749" y="1135135"/>
                    <a:pt x="325103" y="1140821"/>
                  </a:cubicBezTo>
                  <a:lnTo>
                    <a:pt x="338734" y="1142973"/>
                  </a:lnTo>
                  <a:lnTo>
                    <a:pt x="336387" y="1096579"/>
                  </a:lnTo>
                  <a:cubicBezTo>
                    <a:pt x="336482" y="1063786"/>
                    <a:pt x="339704" y="1028719"/>
                    <a:pt x="350319" y="987396"/>
                  </a:cubicBezTo>
                  <a:cubicBezTo>
                    <a:pt x="371549" y="904751"/>
                    <a:pt x="389745" y="782680"/>
                    <a:pt x="468599" y="696244"/>
                  </a:cubicBezTo>
                  <a:cubicBezTo>
                    <a:pt x="488313" y="674635"/>
                    <a:pt x="512244" y="652695"/>
                    <a:pt x="539077" y="631169"/>
                  </a:cubicBezTo>
                  <a:lnTo>
                    <a:pt x="562360" y="614589"/>
                  </a:lnTo>
                  <a:lnTo>
                    <a:pt x="557946" y="604028"/>
                  </a:lnTo>
                  <a:cubicBezTo>
                    <a:pt x="554163" y="596285"/>
                    <a:pt x="549747" y="589163"/>
                    <a:pt x="544144" y="583814"/>
                  </a:cubicBezTo>
                  <a:cubicBezTo>
                    <a:pt x="532938" y="573115"/>
                    <a:pt x="513331" y="564790"/>
                    <a:pt x="495242" y="556710"/>
                  </a:cubicBezTo>
                  <a:lnTo>
                    <a:pt x="480425" y="549409"/>
                  </a:lnTo>
                  <a:lnTo>
                    <a:pt x="464050" y="570286"/>
                  </a:lnTo>
                  <a:cubicBezTo>
                    <a:pt x="454762" y="583271"/>
                    <a:pt x="447748" y="593507"/>
                    <a:pt x="436754" y="596160"/>
                  </a:cubicBezTo>
                  <a:cubicBezTo>
                    <a:pt x="414766" y="601467"/>
                    <a:pt x="385954" y="578721"/>
                    <a:pt x="373065" y="559766"/>
                  </a:cubicBezTo>
                  <a:cubicBezTo>
                    <a:pt x="360175" y="540811"/>
                    <a:pt x="356384" y="499868"/>
                    <a:pt x="359417" y="482429"/>
                  </a:cubicBezTo>
                  <a:cubicBezTo>
                    <a:pt x="362450" y="464990"/>
                    <a:pt x="366241" y="463473"/>
                    <a:pt x="400360" y="450584"/>
                  </a:cubicBezTo>
                  <a:cubicBezTo>
                    <a:pt x="434479" y="437695"/>
                    <a:pt x="511059" y="425564"/>
                    <a:pt x="564134" y="405092"/>
                  </a:cubicBezTo>
                  <a:lnTo>
                    <a:pt x="598590" y="389046"/>
                  </a:lnTo>
                  <a:lnTo>
                    <a:pt x="598815" y="388580"/>
                  </a:lnTo>
                  <a:cubicBezTo>
                    <a:pt x="606391" y="374733"/>
                    <a:pt x="615301" y="359292"/>
                    <a:pt x="616236" y="346208"/>
                  </a:cubicBezTo>
                  <a:cubicBezTo>
                    <a:pt x="617638" y="326583"/>
                    <a:pt x="603770" y="300792"/>
                    <a:pt x="600032" y="281302"/>
                  </a:cubicBezTo>
                  <a:lnTo>
                    <a:pt x="600229" y="275560"/>
                  </a:lnTo>
                  <a:lnTo>
                    <a:pt x="581194" y="281124"/>
                  </a:lnTo>
                  <a:cubicBezTo>
                    <a:pt x="555984" y="286053"/>
                    <a:pt x="531910" y="289085"/>
                    <a:pt x="514092" y="291360"/>
                  </a:cubicBezTo>
                  <a:cubicBezTo>
                    <a:pt x="478456" y="295909"/>
                    <a:pt x="451161" y="305008"/>
                    <a:pt x="441304" y="286811"/>
                  </a:cubicBezTo>
                  <a:cubicBezTo>
                    <a:pt x="431447" y="268614"/>
                    <a:pt x="439787" y="208715"/>
                    <a:pt x="464050" y="186727"/>
                  </a:cubicBezTo>
                  <a:cubicBezTo>
                    <a:pt x="488313" y="164739"/>
                    <a:pt x="541388" y="173080"/>
                    <a:pt x="586880" y="154883"/>
                  </a:cubicBezTo>
                  <a:cubicBezTo>
                    <a:pt x="632372" y="136686"/>
                    <a:pt x="689996" y="100291"/>
                    <a:pt x="737005" y="77545"/>
                  </a:cubicBezTo>
                  <a:cubicBezTo>
                    <a:pt x="784014" y="54799"/>
                    <a:pt x="820409" y="31294"/>
                    <a:pt x="868934" y="18405"/>
                  </a:cubicBezTo>
                  <a:cubicBezTo>
                    <a:pt x="917459" y="5516"/>
                    <a:pt x="966742" y="-1308"/>
                    <a:pt x="1028157" y="208"/>
                  </a:cubicBezTo>
                  <a:close/>
                </a:path>
              </a:pathLst>
            </a:cu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2715317C-E18E-F842-90F6-A7CE1CD3402E}"/>
                </a:ext>
              </a:extLst>
            </p:cNvPr>
            <p:cNvSpPr/>
            <p:nvPr/>
          </p:nvSpPr>
          <p:spPr>
            <a:xfrm>
              <a:off x="5113114" y="5040573"/>
              <a:ext cx="178295" cy="168323"/>
            </a:xfrm>
            <a:prstGeom prst="ellips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7EE080EA-E407-844D-8D8D-B80B82C23A05}"/>
                </a:ext>
              </a:extLst>
            </p:cNvPr>
            <p:cNvSpPr/>
            <p:nvPr/>
          </p:nvSpPr>
          <p:spPr>
            <a:xfrm>
              <a:off x="5194060" y="5269609"/>
              <a:ext cx="123896" cy="121427"/>
            </a:xfrm>
            <a:prstGeom prst="ellips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369BB76C-6567-174B-9359-B6E494823CE6}"/>
                </a:ext>
              </a:extLst>
            </p:cNvPr>
            <p:cNvSpPr/>
            <p:nvPr/>
          </p:nvSpPr>
          <p:spPr>
            <a:xfrm>
              <a:off x="6920663" y="4098376"/>
              <a:ext cx="123896" cy="121427"/>
            </a:xfrm>
            <a:prstGeom prst="ellips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CC9CA5E7-EA5C-254A-985E-9791DB714AF0}"/>
                </a:ext>
              </a:extLst>
            </p:cNvPr>
            <p:cNvSpPr/>
            <p:nvPr/>
          </p:nvSpPr>
          <p:spPr>
            <a:xfrm>
              <a:off x="7078835" y="4549255"/>
              <a:ext cx="153945" cy="155440"/>
            </a:xfrm>
            <a:prstGeom prst="ellips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417A4E80-0FFD-9440-AFEC-054CB75A5DBF}"/>
                </a:ext>
              </a:extLst>
            </p:cNvPr>
            <p:cNvSpPr/>
            <p:nvPr/>
          </p:nvSpPr>
          <p:spPr>
            <a:xfrm>
              <a:off x="5156764" y="4311357"/>
              <a:ext cx="153945" cy="155440"/>
            </a:xfrm>
            <a:prstGeom prst="ellips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13454FFA-4EA4-1648-9204-9E09D6E82B5A}"/>
                </a:ext>
              </a:extLst>
            </p:cNvPr>
            <p:cNvSpPr/>
            <p:nvPr/>
          </p:nvSpPr>
          <p:spPr>
            <a:xfrm rot="204646">
              <a:off x="5758658" y="4601264"/>
              <a:ext cx="1755211" cy="1477505"/>
            </a:xfrm>
            <a:prstGeom prst="ellipse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02AA2055-441F-D045-B63F-609AC2D78BB9}"/>
              </a:ext>
            </a:extLst>
          </p:cNvPr>
          <p:cNvCxnSpPr>
            <a:cxnSpLocks/>
          </p:cNvCxnSpPr>
          <p:nvPr/>
        </p:nvCxnSpPr>
        <p:spPr>
          <a:xfrm flipH="1">
            <a:off x="5299650" y="3976223"/>
            <a:ext cx="786985" cy="246259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77C165C4-C697-DE4B-9C45-7AFC7E19D388}"/>
              </a:ext>
            </a:extLst>
          </p:cNvPr>
          <p:cNvGrpSpPr/>
          <p:nvPr/>
        </p:nvGrpSpPr>
        <p:grpSpPr>
          <a:xfrm>
            <a:off x="4479880" y="3931243"/>
            <a:ext cx="906017" cy="447097"/>
            <a:chOff x="4732353" y="2278462"/>
            <a:chExt cx="906017" cy="447097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EB6101F5-6B30-1E47-9A32-15B80AF59F85}"/>
                </a:ext>
              </a:extLst>
            </p:cNvPr>
            <p:cNvSpPr txBox="1"/>
            <p:nvPr/>
          </p:nvSpPr>
          <p:spPr>
            <a:xfrm>
              <a:off x="4732353" y="2278462"/>
              <a:ext cx="906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>
                  <a:solidFill>
                    <a:schemeClr val="accent1"/>
                  </a:solidFill>
                </a:rPr>
                <a:t>Mtb</a:t>
              </a:r>
              <a:r>
                <a:rPr lang="en-US" sz="1200">
                  <a:solidFill>
                    <a:schemeClr val="accent1"/>
                  </a:solidFill>
                </a:rPr>
                <a:t> dsDNA</a:t>
              </a:r>
            </a:p>
          </p:txBody>
        </p: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AF8269CE-B13F-C140-8C45-B580504FB692}"/>
                </a:ext>
              </a:extLst>
            </p:cNvPr>
            <p:cNvGrpSpPr/>
            <p:nvPr/>
          </p:nvGrpSpPr>
          <p:grpSpPr>
            <a:xfrm>
              <a:off x="4915142" y="2552121"/>
              <a:ext cx="559773" cy="173438"/>
              <a:chOff x="965663" y="5939202"/>
              <a:chExt cx="1583285" cy="367128"/>
            </a:xfrm>
          </p:grpSpPr>
          <p:sp>
            <p:nvSpPr>
              <p:cNvPr id="16" name="Forme libre 15">
                <a:extLst>
                  <a:ext uri="{FF2B5EF4-FFF2-40B4-BE49-F238E27FC236}">
                    <a16:creationId xmlns:a16="http://schemas.microsoft.com/office/drawing/2014/main" id="{78135AE2-FBD5-0B4D-BECA-2D735BA1438E}"/>
                  </a:ext>
                </a:extLst>
              </p:cNvPr>
              <p:cNvSpPr/>
              <p:nvPr/>
            </p:nvSpPr>
            <p:spPr>
              <a:xfrm>
                <a:off x="965663" y="5939203"/>
                <a:ext cx="1463919" cy="367127"/>
              </a:xfrm>
              <a:custGeom>
                <a:avLst/>
                <a:gdLst>
                  <a:gd name="connsiteX0" fmla="*/ 0 w 1463919"/>
                  <a:gd name="connsiteY0" fmla="*/ 202224 h 367127"/>
                  <a:gd name="connsiteX1" fmla="*/ 180242 w 1463919"/>
                  <a:gd name="connsiteY1" fmla="*/ 360486 h 367127"/>
                  <a:gd name="connsiteX2" fmla="*/ 364880 w 1463919"/>
                  <a:gd name="connsiteY2" fmla="*/ 4397 h 367127"/>
                  <a:gd name="connsiteX3" fmla="*/ 558311 w 1463919"/>
                  <a:gd name="connsiteY3" fmla="*/ 356089 h 367127"/>
                  <a:gd name="connsiteX4" fmla="*/ 729761 w 1463919"/>
                  <a:gd name="connsiteY4" fmla="*/ 1 h 367127"/>
                  <a:gd name="connsiteX5" fmla="*/ 918796 w 1463919"/>
                  <a:gd name="connsiteY5" fmla="*/ 360486 h 367127"/>
                  <a:gd name="connsiteX6" fmla="*/ 1094642 w 1463919"/>
                  <a:gd name="connsiteY6" fmla="*/ 1 h 367127"/>
                  <a:gd name="connsiteX7" fmla="*/ 1279280 w 1463919"/>
                  <a:gd name="connsiteY7" fmla="*/ 360486 h 367127"/>
                  <a:gd name="connsiteX8" fmla="*/ 1463919 w 1463919"/>
                  <a:gd name="connsiteY8" fmla="*/ 162659 h 367127"/>
                  <a:gd name="connsiteX9" fmla="*/ 1463919 w 1463919"/>
                  <a:gd name="connsiteY9" fmla="*/ 162659 h 36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63919" h="367127">
                    <a:moveTo>
                      <a:pt x="0" y="202224"/>
                    </a:moveTo>
                    <a:cubicBezTo>
                      <a:pt x="59714" y="297840"/>
                      <a:pt x="119429" y="393457"/>
                      <a:pt x="180242" y="360486"/>
                    </a:cubicBezTo>
                    <a:cubicBezTo>
                      <a:pt x="241055" y="327515"/>
                      <a:pt x="301869" y="5130"/>
                      <a:pt x="364880" y="4397"/>
                    </a:cubicBezTo>
                    <a:cubicBezTo>
                      <a:pt x="427891" y="3664"/>
                      <a:pt x="497498" y="356822"/>
                      <a:pt x="558311" y="356089"/>
                    </a:cubicBezTo>
                    <a:cubicBezTo>
                      <a:pt x="619124" y="355356"/>
                      <a:pt x="669680" y="-732"/>
                      <a:pt x="729761" y="1"/>
                    </a:cubicBezTo>
                    <a:cubicBezTo>
                      <a:pt x="789842" y="734"/>
                      <a:pt x="857983" y="360486"/>
                      <a:pt x="918796" y="360486"/>
                    </a:cubicBezTo>
                    <a:cubicBezTo>
                      <a:pt x="979609" y="360486"/>
                      <a:pt x="1034561" y="1"/>
                      <a:pt x="1094642" y="1"/>
                    </a:cubicBezTo>
                    <a:cubicBezTo>
                      <a:pt x="1154723" y="1"/>
                      <a:pt x="1217734" y="333376"/>
                      <a:pt x="1279280" y="360486"/>
                    </a:cubicBezTo>
                    <a:cubicBezTo>
                      <a:pt x="1340826" y="387596"/>
                      <a:pt x="1463919" y="162659"/>
                      <a:pt x="1463919" y="162659"/>
                    </a:cubicBezTo>
                    <a:lnTo>
                      <a:pt x="1463919" y="162659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orme libre 103">
                <a:extLst>
                  <a:ext uri="{FF2B5EF4-FFF2-40B4-BE49-F238E27FC236}">
                    <a16:creationId xmlns:a16="http://schemas.microsoft.com/office/drawing/2014/main" id="{A8868F3A-3DC0-DB4C-B49A-BD6A1DC3AC65}"/>
                  </a:ext>
                </a:extLst>
              </p:cNvPr>
              <p:cNvSpPr/>
              <p:nvPr/>
            </p:nvSpPr>
            <p:spPr>
              <a:xfrm>
                <a:off x="1085029" y="5939202"/>
                <a:ext cx="1463919" cy="367127"/>
              </a:xfrm>
              <a:custGeom>
                <a:avLst/>
                <a:gdLst>
                  <a:gd name="connsiteX0" fmla="*/ 0 w 1463919"/>
                  <a:gd name="connsiteY0" fmla="*/ 202224 h 367127"/>
                  <a:gd name="connsiteX1" fmla="*/ 180242 w 1463919"/>
                  <a:gd name="connsiteY1" fmla="*/ 360486 h 367127"/>
                  <a:gd name="connsiteX2" fmla="*/ 364880 w 1463919"/>
                  <a:gd name="connsiteY2" fmla="*/ 4397 h 367127"/>
                  <a:gd name="connsiteX3" fmla="*/ 558311 w 1463919"/>
                  <a:gd name="connsiteY3" fmla="*/ 356089 h 367127"/>
                  <a:gd name="connsiteX4" fmla="*/ 729761 w 1463919"/>
                  <a:gd name="connsiteY4" fmla="*/ 1 h 367127"/>
                  <a:gd name="connsiteX5" fmla="*/ 918796 w 1463919"/>
                  <a:gd name="connsiteY5" fmla="*/ 360486 h 367127"/>
                  <a:gd name="connsiteX6" fmla="*/ 1094642 w 1463919"/>
                  <a:gd name="connsiteY6" fmla="*/ 1 h 367127"/>
                  <a:gd name="connsiteX7" fmla="*/ 1279280 w 1463919"/>
                  <a:gd name="connsiteY7" fmla="*/ 360486 h 367127"/>
                  <a:gd name="connsiteX8" fmla="*/ 1463919 w 1463919"/>
                  <a:gd name="connsiteY8" fmla="*/ 162659 h 367127"/>
                  <a:gd name="connsiteX9" fmla="*/ 1463919 w 1463919"/>
                  <a:gd name="connsiteY9" fmla="*/ 162659 h 36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63919" h="367127">
                    <a:moveTo>
                      <a:pt x="0" y="202224"/>
                    </a:moveTo>
                    <a:cubicBezTo>
                      <a:pt x="59714" y="297840"/>
                      <a:pt x="119429" y="393457"/>
                      <a:pt x="180242" y="360486"/>
                    </a:cubicBezTo>
                    <a:cubicBezTo>
                      <a:pt x="241055" y="327515"/>
                      <a:pt x="301869" y="5130"/>
                      <a:pt x="364880" y="4397"/>
                    </a:cubicBezTo>
                    <a:cubicBezTo>
                      <a:pt x="427891" y="3664"/>
                      <a:pt x="497498" y="356822"/>
                      <a:pt x="558311" y="356089"/>
                    </a:cubicBezTo>
                    <a:cubicBezTo>
                      <a:pt x="619124" y="355356"/>
                      <a:pt x="669680" y="-732"/>
                      <a:pt x="729761" y="1"/>
                    </a:cubicBezTo>
                    <a:cubicBezTo>
                      <a:pt x="789842" y="734"/>
                      <a:pt x="857983" y="360486"/>
                      <a:pt x="918796" y="360486"/>
                    </a:cubicBezTo>
                    <a:cubicBezTo>
                      <a:pt x="979609" y="360486"/>
                      <a:pt x="1034561" y="1"/>
                      <a:pt x="1094642" y="1"/>
                    </a:cubicBezTo>
                    <a:cubicBezTo>
                      <a:pt x="1154723" y="1"/>
                      <a:pt x="1217734" y="333376"/>
                      <a:pt x="1279280" y="360486"/>
                    </a:cubicBezTo>
                    <a:cubicBezTo>
                      <a:pt x="1340826" y="387596"/>
                      <a:pt x="1463919" y="162659"/>
                      <a:pt x="1463919" y="162659"/>
                    </a:cubicBezTo>
                    <a:lnTo>
                      <a:pt x="1463919" y="162659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5" name="Connecteur droit avec flèche 104">
            <a:extLst>
              <a:ext uri="{FF2B5EF4-FFF2-40B4-BE49-F238E27FC236}">
                <a16:creationId xmlns:a16="http://schemas.microsoft.com/office/drawing/2014/main" id="{41C6683B-9C94-8541-8305-CFC50AAC4088}"/>
              </a:ext>
            </a:extLst>
          </p:cNvPr>
          <p:cNvCxnSpPr/>
          <p:nvPr/>
        </p:nvCxnSpPr>
        <p:spPr>
          <a:xfrm flipH="1">
            <a:off x="4136813" y="4410658"/>
            <a:ext cx="443691" cy="153189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ZoneTexte 120">
            <a:extLst>
              <a:ext uri="{FF2B5EF4-FFF2-40B4-BE49-F238E27FC236}">
                <a16:creationId xmlns:a16="http://schemas.microsoft.com/office/drawing/2014/main" id="{DA7E264F-4E99-5042-9D78-FC34D701F935}"/>
              </a:ext>
            </a:extLst>
          </p:cNvPr>
          <p:cNvSpPr txBox="1"/>
          <p:nvPr/>
        </p:nvSpPr>
        <p:spPr>
          <a:xfrm>
            <a:off x="4823320" y="4632680"/>
            <a:ext cx="1373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“Non-canonical” inflammasome activation </a:t>
            </a:r>
          </a:p>
        </p:txBody>
      </p:sp>
      <p:cxnSp>
        <p:nvCxnSpPr>
          <p:cNvPr id="122" name="Connecteur droit avec flèche 121">
            <a:extLst>
              <a:ext uri="{FF2B5EF4-FFF2-40B4-BE49-F238E27FC236}">
                <a16:creationId xmlns:a16="http://schemas.microsoft.com/office/drawing/2014/main" id="{575CA9E3-7EA9-5B41-9E5C-05429FD5900E}"/>
              </a:ext>
            </a:extLst>
          </p:cNvPr>
          <p:cNvCxnSpPr>
            <a:cxnSpLocks/>
            <a:endCxn id="121" idx="0"/>
          </p:cNvCxnSpPr>
          <p:nvPr/>
        </p:nvCxnSpPr>
        <p:spPr>
          <a:xfrm>
            <a:off x="5267015" y="4378051"/>
            <a:ext cx="242819" cy="254629"/>
          </a:xfrm>
          <a:prstGeom prst="straightConnector1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C0875D6C-C7BE-5549-8CDB-F3D12459B6E9}"/>
              </a:ext>
            </a:extLst>
          </p:cNvPr>
          <p:cNvGrpSpPr/>
          <p:nvPr/>
        </p:nvGrpSpPr>
        <p:grpSpPr>
          <a:xfrm>
            <a:off x="2300372" y="4339954"/>
            <a:ext cx="2445028" cy="2740038"/>
            <a:chOff x="2627282" y="2793748"/>
            <a:chExt cx="2445028" cy="2740038"/>
          </a:xfrm>
        </p:grpSpPr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71D53E15-6D4C-504D-8168-0248A5A74582}"/>
                </a:ext>
              </a:extLst>
            </p:cNvPr>
            <p:cNvGrpSpPr/>
            <p:nvPr/>
          </p:nvGrpSpPr>
          <p:grpSpPr>
            <a:xfrm>
              <a:off x="3469341" y="3477189"/>
              <a:ext cx="724679" cy="1013250"/>
              <a:chOff x="3800326" y="2698207"/>
              <a:chExt cx="659321" cy="1156378"/>
            </a:xfrm>
          </p:grpSpPr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5B56BB55-9E98-8942-8983-14F6E6CB99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32119" y="2996910"/>
                <a:ext cx="1262" cy="186266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>
                <a:extLst>
                  <a:ext uri="{FF2B5EF4-FFF2-40B4-BE49-F238E27FC236}">
                    <a16:creationId xmlns:a16="http://schemas.microsoft.com/office/drawing/2014/main" id="{A2E68DD6-160A-1B4F-A8FD-F9B94D12EE6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59406" y="3591436"/>
                <a:ext cx="1262" cy="186266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>
                <a:extLst>
                  <a:ext uri="{FF2B5EF4-FFF2-40B4-BE49-F238E27FC236}">
                    <a16:creationId xmlns:a16="http://schemas.microsoft.com/office/drawing/2014/main" id="{B8FC0E5C-DBDB-E949-B166-71913E6F47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10727" y="3588732"/>
                <a:ext cx="1262" cy="186266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114">
                <a:extLst>
                  <a:ext uri="{FF2B5EF4-FFF2-40B4-BE49-F238E27FC236}">
                    <a16:creationId xmlns:a16="http://schemas.microsoft.com/office/drawing/2014/main" id="{9F705253-1901-2D44-A6C5-99360004F2E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72369" y="3434624"/>
                <a:ext cx="13327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>
                <a:extLst>
                  <a:ext uri="{FF2B5EF4-FFF2-40B4-BE49-F238E27FC236}">
                    <a16:creationId xmlns:a16="http://schemas.microsoft.com/office/drawing/2014/main" id="{60C16979-12FD-CE4E-8E39-39CCCCDB04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66657" y="3427682"/>
                <a:ext cx="13327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>
                <a:extLst>
                  <a:ext uri="{FF2B5EF4-FFF2-40B4-BE49-F238E27FC236}">
                    <a16:creationId xmlns:a16="http://schemas.microsoft.com/office/drawing/2014/main" id="{854D5957-0837-524F-8CBB-BB8384EF472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015414" y="3225664"/>
                <a:ext cx="252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à coins arrondis 19">
                <a:extLst>
                  <a:ext uri="{FF2B5EF4-FFF2-40B4-BE49-F238E27FC236}">
                    <a16:creationId xmlns:a16="http://schemas.microsoft.com/office/drawing/2014/main" id="{C9948665-4AA8-3F46-A20D-4D59F28BA2AC}"/>
                  </a:ext>
                </a:extLst>
              </p:cNvPr>
              <p:cNvSpPr/>
              <p:nvPr/>
            </p:nvSpPr>
            <p:spPr>
              <a:xfrm>
                <a:off x="4079381" y="2698207"/>
                <a:ext cx="108000" cy="374903"/>
              </a:xfrm>
              <a:prstGeom prst="roundRect">
                <a:avLst/>
              </a:prstGeom>
              <a:gradFill>
                <a:gsLst>
                  <a:gs pos="0">
                    <a:schemeClr val="accent6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à coins arrondis 105">
                <a:extLst>
                  <a:ext uri="{FF2B5EF4-FFF2-40B4-BE49-F238E27FC236}">
                    <a16:creationId xmlns:a16="http://schemas.microsoft.com/office/drawing/2014/main" id="{4FEB93AE-81F4-F745-A498-AABF853E3549}"/>
                  </a:ext>
                </a:extLst>
              </p:cNvPr>
              <p:cNvSpPr/>
              <p:nvPr/>
            </p:nvSpPr>
            <p:spPr>
              <a:xfrm>
                <a:off x="4078119" y="3106976"/>
                <a:ext cx="108000" cy="152400"/>
              </a:xfrm>
              <a:prstGeom prst="roundRect">
                <a:avLst/>
              </a:prstGeom>
              <a:gradFill>
                <a:gsLst>
                  <a:gs pos="0">
                    <a:schemeClr val="accent6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à coins arrondis 106">
                <a:extLst>
                  <a:ext uri="{FF2B5EF4-FFF2-40B4-BE49-F238E27FC236}">
                    <a16:creationId xmlns:a16="http://schemas.microsoft.com/office/drawing/2014/main" id="{E86DF06E-37BE-E84D-AB12-7B3FA6DDA546}"/>
                  </a:ext>
                </a:extLst>
              </p:cNvPr>
              <p:cNvSpPr/>
              <p:nvPr/>
            </p:nvSpPr>
            <p:spPr>
              <a:xfrm>
                <a:off x="3943456" y="3183176"/>
                <a:ext cx="108000" cy="286853"/>
              </a:xfrm>
              <a:prstGeom prst="roundRect">
                <a:avLst/>
              </a:prstGeom>
              <a:gradFill>
                <a:gsLst>
                  <a:gs pos="0">
                    <a:schemeClr val="accent4"/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à coins arrondis 107">
                <a:extLst>
                  <a:ext uri="{FF2B5EF4-FFF2-40B4-BE49-F238E27FC236}">
                    <a16:creationId xmlns:a16="http://schemas.microsoft.com/office/drawing/2014/main" id="{C44394FA-9CBB-9846-94CF-65E5EFD2C039}"/>
                  </a:ext>
                </a:extLst>
              </p:cNvPr>
              <p:cNvSpPr/>
              <p:nvPr/>
            </p:nvSpPr>
            <p:spPr>
              <a:xfrm>
                <a:off x="4212640" y="3183175"/>
                <a:ext cx="108000" cy="286853"/>
              </a:xfrm>
              <a:prstGeom prst="roundRect">
                <a:avLst/>
              </a:prstGeom>
              <a:gradFill>
                <a:gsLst>
                  <a:gs pos="0">
                    <a:schemeClr val="accent4"/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à coins arrondis 108">
                <a:extLst>
                  <a:ext uri="{FF2B5EF4-FFF2-40B4-BE49-F238E27FC236}">
                    <a16:creationId xmlns:a16="http://schemas.microsoft.com/office/drawing/2014/main" id="{7B06F3EE-7E8D-C44E-AC1B-A1481F6C1EF9}"/>
                  </a:ext>
                </a:extLst>
              </p:cNvPr>
              <p:cNvSpPr/>
              <p:nvPr/>
            </p:nvSpPr>
            <p:spPr>
              <a:xfrm>
                <a:off x="3800326" y="3380100"/>
                <a:ext cx="108000" cy="286853"/>
              </a:xfrm>
              <a:prstGeom prst="round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à coins arrondis 109">
                <a:extLst>
                  <a:ext uri="{FF2B5EF4-FFF2-40B4-BE49-F238E27FC236}">
                    <a16:creationId xmlns:a16="http://schemas.microsoft.com/office/drawing/2014/main" id="{9E4011DC-5E93-A441-9DBB-6AA31E544084}"/>
                  </a:ext>
                </a:extLst>
              </p:cNvPr>
              <p:cNvSpPr/>
              <p:nvPr/>
            </p:nvSpPr>
            <p:spPr>
              <a:xfrm>
                <a:off x="4351647" y="3380100"/>
                <a:ext cx="108000" cy="286853"/>
              </a:xfrm>
              <a:prstGeom prst="round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à coins arrondis 110">
                <a:extLst>
                  <a:ext uri="{FF2B5EF4-FFF2-40B4-BE49-F238E27FC236}">
                    <a16:creationId xmlns:a16="http://schemas.microsoft.com/office/drawing/2014/main" id="{06A66CC7-77DF-AB4C-B246-48D397452506}"/>
                  </a:ext>
                </a:extLst>
              </p:cNvPr>
              <p:cNvSpPr/>
              <p:nvPr/>
            </p:nvSpPr>
            <p:spPr>
              <a:xfrm>
                <a:off x="3801319" y="3702185"/>
                <a:ext cx="108000" cy="152400"/>
              </a:xfrm>
              <a:prstGeom prst="round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à coins arrondis 111">
                <a:extLst>
                  <a:ext uri="{FF2B5EF4-FFF2-40B4-BE49-F238E27FC236}">
                    <a16:creationId xmlns:a16="http://schemas.microsoft.com/office/drawing/2014/main" id="{79A4E959-8C2A-A140-B974-8A2DEC1CFF9B}"/>
                  </a:ext>
                </a:extLst>
              </p:cNvPr>
              <p:cNvSpPr/>
              <p:nvPr/>
            </p:nvSpPr>
            <p:spPr>
              <a:xfrm>
                <a:off x="4351647" y="3702185"/>
                <a:ext cx="108000" cy="152400"/>
              </a:xfrm>
              <a:prstGeom prst="round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F99740FC-439D-3846-A1C9-BACA69B0A50C}"/>
                </a:ext>
              </a:extLst>
            </p:cNvPr>
            <p:cNvSpPr txBox="1"/>
            <p:nvPr/>
          </p:nvSpPr>
          <p:spPr>
            <a:xfrm>
              <a:off x="3162403" y="2793748"/>
              <a:ext cx="13730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“Canonical” inflammasome activation 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A686717B-543E-CA4D-82D7-2A1F2F41446A}"/>
                </a:ext>
              </a:extLst>
            </p:cNvPr>
            <p:cNvSpPr txBox="1"/>
            <p:nvPr/>
          </p:nvSpPr>
          <p:spPr>
            <a:xfrm>
              <a:off x="3292396" y="3514952"/>
              <a:ext cx="4940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solidFill>
                    <a:schemeClr val="accent6"/>
                  </a:solidFill>
                </a:rPr>
                <a:t>AIM2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D0C4FF62-BE19-EB4C-8550-70F36976547B}"/>
                </a:ext>
              </a:extLst>
            </p:cNvPr>
            <p:cNvSpPr txBox="1"/>
            <p:nvPr/>
          </p:nvSpPr>
          <p:spPr>
            <a:xfrm>
              <a:off x="3228668" y="3803159"/>
              <a:ext cx="4058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solidFill>
                    <a:srgbClr val="FFC000"/>
                  </a:solidFill>
                </a:rPr>
                <a:t>ASC</a:t>
              </a: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AE62F8C1-7A9B-3F45-8AB6-F51F62312FF8}"/>
                </a:ext>
              </a:extLst>
            </p:cNvPr>
            <p:cNvSpPr txBox="1"/>
            <p:nvPr/>
          </p:nvSpPr>
          <p:spPr>
            <a:xfrm>
              <a:off x="2851996" y="4496708"/>
              <a:ext cx="7633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>
                  <a:solidFill>
                    <a:schemeClr val="accent2"/>
                  </a:solidFill>
                </a:rPr>
                <a:t>Caspase-1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6F5C468F-4900-B648-918F-C12035C1477F}"/>
                </a:ext>
              </a:extLst>
            </p:cNvPr>
            <p:cNvSpPr txBox="1"/>
            <p:nvPr/>
          </p:nvSpPr>
          <p:spPr>
            <a:xfrm>
              <a:off x="2627282" y="4887455"/>
              <a:ext cx="24450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/>
                <a:t>Cleavage of pro-IL-1β  and pro-IL-18</a:t>
              </a:r>
            </a:p>
            <a:p>
              <a:pPr algn="ctr"/>
              <a:r>
                <a:rPr lang="en-US" sz="1200" dirty="0"/>
                <a:t>&amp; secretion of</a:t>
              </a:r>
            </a:p>
            <a:p>
              <a:pPr algn="ctr"/>
              <a:r>
                <a:rPr lang="en-US" sz="1200" dirty="0"/>
                <a:t>IL-1β and IL-18</a:t>
              </a:r>
            </a:p>
          </p:txBody>
        </p:sp>
        <p:cxnSp>
          <p:nvCxnSpPr>
            <p:cNvPr id="123" name="Connecteur droit avec flèche 122">
              <a:extLst>
                <a:ext uri="{FF2B5EF4-FFF2-40B4-BE49-F238E27FC236}">
                  <a16:creationId xmlns:a16="http://schemas.microsoft.com/office/drawing/2014/main" id="{7313E79F-4ACA-DA43-A8CB-B256325E6706}"/>
                </a:ext>
              </a:extLst>
            </p:cNvPr>
            <p:cNvCxnSpPr>
              <a:cxnSpLocks/>
            </p:cNvCxnSpPr>
            <p:nvPr/>
          </p:nvCxnSpPr>
          <p:spPr>
            <a:xfrm>
              <a:off x="3848914" y="4578202"/>
              <a:ext cx="0" cy="2577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ZoneTexte 131">
            <a:extLst>
              <a:ext uri="{FF2B5EF4-FFF2-40B4-BE49-F238E27FC236}">
                <a16:creationId xmlns:a16="http://schemas.microsoft.com/office/drawing/2014/main" id="{660CB7E2-7905-4047-A5B4-B164FE952F36}"/>
              </a:ext>
            </a:extLst>
          </p:cNvPr>
          <p:cNvSpPr txBox="1"/>
          <p:nvPr/>
        </p:nvSpPr>
        <p:spPr>
          <a:xfrm>
            <a:off x="5942093" y="7991708"/>
            <a:ext cx="13361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/>
              <a:t>Type I IFNs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6D8CC363-10B3-6E4D-821D-873F428BE457}"/>
              </a:ext>
            </a:extLst>
          </p:cNvPr>
          <p:cNvSpPr txBox="1"/>
          <p:nvPr/>
        </p:nvSpPr>
        <p:spPr>
          <a:xfrm>
            <a:off x="5374805" y="6162719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STING</a:t>
            </a:r>
          </a:p>
        </p:txBody>
      </p:sp>
      <p:sp>
        <p:nvSpPr>
          <p:cNvPr id="124" name="Arc 123">
            <a:extLst>
              <a:ext uri="{FF2B5EF4-FFF2-40B4-BE49-F238E27FC236}">
                <a16:creationId xmlns:a16="http://schemas.microsoft.com/office/drawing/2014/main" id="{665D4434-14C4-424F-8958-10F17363F251}"/>
              </a:ext>
            </a:extLst>
          </p:cNvPr>
          <p:cNvSpPr/>
          <p:nvPr/>
        </p:nvSpPr>
        <p:spPr>
          <a:xfrm rot="21150874">
            <a:off x="6468406" y="5805619"/>
            <a:ext cx="540000" cy="540000"/>
          </a:xfrm>
          <a:prstGeom prst="arc">
            <a:avLst>
              <a:gd name="adj1" fmla="val 12698019"/>
              <a:gd name="adj2" fmla="val 5536482"/>
            </a:avLst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orme libre 137">
            <a:extLst>
              <a:ext uri="{FF2B5EF4-FFF2-40B4-BE49-F238E27FC236}">
                <a16:creationId xmlns:a16="http://schemas.microsoft.com/office/drawing/2014/main" id="{8D533F56-00DB-E84A-96AE-828C843549B3}"/>
              </a:ext>
            </a:extLst>
          </p:cNvPr>
          <p:cNvSpPr>
            <a:spLocks noChangeAspect="1"/>
          </p:cNvSpPr>
          <p:nvPr/>
        </p:nvSpPr>
        <p:spPr>
          <a:xfrm rot="1531710">
            <a:off x="5813792" y="6142203"/>
            <a:ext cx="324718" cy="324000"/>
          </a:xfrm>
          <a:custGeom>
            <a:avLst/>
            <a:gdLst>
              <a:gd name="connsiteX0" fmla="*/ 204721 w 279740"/>
              <a:gd name="connsiteY0" fmla="*/ 4244 h 279122"/>
              <a:gd name="connsiteX1" fmla="*/ 225740 w 279740"/>
              <a:gd name="connsiteY1" fmla="*/ 0 h 279122"/>
              <a:gd name="connsiteX2" fmla="*/ 279740 w 279740"/>
              <a:gd name="connsiteY2" fmla="*/ 54000 h 279122"/>
              <a:gd name="connsiteX3" fmla="*/ 279740 w 279740"/>
              <a:gd name="connsiteY3" fmla="*/ 198000 h 279122"/>
              <a:gd name="connsiteX4" fmla="*/ 225740 w 279740"/>
              <a:gd name="connsiteY4" fmla="*/ 252000 h 279122"/>
              <a:gd name="connsiteX5" fmla="*/ 213239 w 279740"/>
              <a:gd name="connsiteY5" fmla="*/ 246822 h 279122"/>
              <a:gd name="connsiteX6" fmla="*/ 210039 w 279740"/>
              <a:gd name="connsiteY6" fmla="*/ 258362 h 279122"/>
              <a:gd name="connsiteX7" fmla="*/ 134242 w 279740"/>
              <a:gd name="connsiteY7" fmla="*/ 267676 h 279122"/>
              <a:gd name="connsiteX8" fmla="*/ 20760 w 279740"/>
              <a:gd name="connsiteY8" fmla="*/ 179032 h 279122"/>
              <a:gd name="connsiteX9" fmla="*/ 11446 w 279740"/>
              <a:gd name="connsiteY9" fmla="*/ 103234 h 279122"/>
              <a:gd name="connsiteX10" fmla="*/ 87244 w 279740"/>
              <a:gd name="connsiteY10" fmla="*/ 93920 h 279122"/>
              <a:gd name="connsiteX11" fmla="*/ 171740 w 279740"/>
              <a:gd name="connsiteY11" fmla="*/ 159923 h 279122"/>
              <a:gd name="connsiteX12" fmla="*/ 171740 w 279740"/>
              <a:gd name="connsiteY12" fmla="*/ 54000 h 279122"/>
              <a:gd name="connsiteX13" fmla="*/ 204721 w 279740"/>
              <a:gd name="connsiteY13" fmla="*/ 4244 h 27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9740" h="279122">
                <a:moveTo>
                  <a:pt x="204721" y="4244"/>
                </a:moveTo>
                <a:cubicBezTo>
                  <a:pt x="211181" y="1511"/>
                  <a:pt x="218284" y="0"/>
                  <a:pt x="225740" y="0"/>
                </a:cubicBezTo>
                <a:cubicBezTo>
                  <a:pt x="255563" y="0"/>
                  <a:pt x="279740" y="24177"/>
                  <a:pt x="279740" y="54000"/>
                </a:cubicBezTo>
                <a:lnTo>
                  <a:pt x="279740" y="198000"/>
                </a:lnTo>
                <a:cubicBezTo>
                  <a:pt x="279740" y="227823"/>
                  <a:pt x="255563" y="252000"/>
                  <a:pt x="225740" y="252000"/>
                </a:cubicBezTo>
                <a:lnTo>
                  <a:pt x="213239" y="246822"/>
                </a:lnTo>
                <a:lnTo>
                  <a:pt x="210039" y="258362"/>
                </a:lnTo>
                <a:cubicBezTo>
                  <a:pt x="191680" y="281865"/>
                  <a:pt x="157744" y="286035"/>
                  <a:pt x="134242" y="267676"/>
                </a:cubicBezTo>
                <a:lnTo>
                  <a:pt x="20760" y="179032"/>
                </a:lnTo>
                <a:cubicBezTo>
                  <a:pt x="-2742" y="160673"/>
                  <a:pt x="-6913" y="126736"/>
                  <a:pt x="11446" y="103234"/>
                </a:cubicBezTo>
                <a:cubicBezTo>
                  <a:pt x="29805" y="79731"/>
                  <a:pt x="63741" y="75561"/>
                  <a:pt x="87244" y="93920"/>
                </a:cubicBezTo>
                <a:lnTo>
                  <a:pt x="171740" y="159923"/>
                </a:lnTo>
                <a:lnTo>
                  <a:pt x="171740" y="54000"/>
                </a:lnTo>
                <a:cubicBezTo>
                  <a:pt x="171740" y="31633"/>
                  <a:pt x="185340" y="12441"/>
                  <a:pt x="204721" y="4244"/>
                </a:cubicBezTo>
                <a:close/>
              </a:path>
            </a:pathLst>
          </a:custGeom>
          <a:gradFill>
            <a:gsLst>
              <a:gs pos="0">
                <a:srgbClr val="00B0F0"/>
              </a:gs>
              <a:gs pos="50000">
                <a:srgbClr val="A1E9FF"/>
              </a:gs>
              <a:gs pos="100000">
                <a:srgbClr val="00B0F0"/>
              </a:gs>
            </a:gsLst>
            <a:lin ang="16200000" scaled="1"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64AC482-4D41-A144-A243-EAEEDE290A98}"/>
              </a:ext>
            </a:extLst>
          </p:cNvPr>
          <p:cNvSpPr txBox="1"/>
          <p:nvPr/>
        </p:nvSpPr>
        <p:spPr>
          <a:xfrm>
            <a:off x="4657377" y="5694006"/>
            <a:ext cx="772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ATP + GTP</a:t>
            </a: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A10B90EE-4AA7-0242-897E-D2AC8DF6C12A}"/>
              </a:ext>
            </a:extLst>
          </p:cNvPr>
          <p:cNvSpPr txBox="1"/>
          <p:nvPr/>
        </p:nvSpPr>
        <p:spPr>
          <a:xfrm>
            <a:off x="5640892" y="5688783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cGAMP</a:t>
            </a:r>
          </a:p>
        </p:txBody>
      </p:sp>
      <p:sp>
        <p:nvSpPr>
          <p:cNvPr id="133" name="Arc 132">
            <a:extLst>
              <a:ext uri="{FF2B5EF4-FFF2-40B4-BE49-F238E27FC236}">
                <a16:creationId xmlns:a16="http://schemas.microsoft.com/office/drawing/2014/main" id="{38ADE39B-6986-0640-8CEC-B7E07B7FCEDD}"/>
              </a:ext>
            </a:extLst>
          </p:cNvPr>
          <p:cNvSpPr/>
          <p:nvPr/>
        </p:nvSpPr>
        <p:spPr>
          <a:xfrm rot="19164592">
            <a:off x="4948075" y="5523436"/>
            <a:ext cx="1080000" cy="1080000"/>
          </a:xfrm>
          <a:prstGeom prst="arc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8C65F192-519D-1E4C-8E43-58FD909FA32C}"/>
              </a:ext>
            </a:extLst>
          </p:cNvPr>
          <p:cNvGrpSpPr/>
          <p:nvPr/>
        </p:nvGrpSpPr>
        <p:grpSpPr>
          <a:xfrm>
            <a:off x="5257487" y="5296614"/>
            <a:ext cx="479618" cy="261610"/>
            <a:chOff x="5244787" y="3753564"/>
            <a:chExt cx="479618" cy="261610"/>
          </a:xfrm>
        </p:grpSpPr>
        <p:sp>
          <p:nvSpPr>
            <p:cNvPr id="128" name="Rectangle à coins arrondis 127">
              <a:extLst>
                <a:ext uri="{FF2B5EF4-FFF2-40B4-BE49-F238E27FC236}">
                  <a16:creationId xmlns:a16="http://schemas.microsoft.com/office/drawing/2014/main" id="{E0E741D0-7910-A441-8DF0-C6A6E98029F6}"/>
                </a:ext>
              </a:extLst>
            </p:cNvPr>
            <p:cNvSpPr/>
            <p:nvPr/>
          </p:nvSpPr>
          <p:spPr>
            <a:xfrm>
              <a:off x="5286947" y="3776842"/>
              <a:ext cx="396000" cy="216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942093"/>
                </a:gs>
                <a:gs pos="50000">
                  <a:srgbClr val="C476DC"/>
                </a:gs>
                <a:gs pos="100000">
                  <a:srgbClr val="942093"/>
                </a:gs>
              </a:gsLst>
              <a:lin ang="1620000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E6B93EA8-F368-F34C-84A0-DDAFB55139F5}"/>
                </a:ext>
              </a:extLst>
            </p:cNvPr>
            <p:cNvSpPr txBox="1"/>
            <p:nvPr/>
          </p:nvSpPr>
          <p:spPr>
            <a:xfrm>
              <a:off x="5244787" y="3753564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cGAS</a:t>
              </a:r>
            </a:p>
          </p:txBody>
        </p:sp>
      </p:grpSp>
      <p:cxnSp>
        <p:nvCxnSpPr>
          <p:cNvPr id="134" name="Connecteur droit avec flèche 133">
            <a:extLst>
              <a:ext uri="{FF2B5EF4-FFF2-40B4-BE49-F238E27FC236}">
                <a16:creationId xmlns:a16="http://schemas.microsoft.com/office/drawing/2014/main" id="{57167625-3E5C-3D42-BB28-8402CA685BF8}"/>
              </a:ext>
            </a:extLst>
          </p:cNvPr>
          <p:cNvCxnSpPr>
            <a:cxnSpLocks/>
          </p:cNvCxnSpPr>
          <p:nvPr/>
        </p:nvCxnSpPr>
        <p:spPr>
          <a:xfrm>
            <a:off x="5983952" y="5918612"/>
            <a:ext cx="0" cy="257788"/>
          </a:xfrm>
          <a:prstGeom prst="straightConnector1">
            <a:avLst/>
          </a:prstGeom>
          <a:ln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61FB2B92-BFEC-0748-B47C-2733CCB6851D}"/>
              </a:ext>
            </a:extLst>
          </p:cNvPr>
          <p:cNvGrpSpPr/>
          <p:nvPr/>
        </p:nvGrpSpPr>
        <p:grpSpPr>
          <a:xfrm>
            <a:off x="6072766" y="5977139"/>
            <a:ext cx="476412" cy="261610"/>
            <a:chOff x="5262593" y="3753566"/>
            <a:chExt cx="476412" cy="261610"/>
          </a:xfrm>
        </p:grpSpPr>
        <p:sp>
          <p:nvSpPr>
            <p:cNvPr id="141" name="Rectangle à coins arrondis 140">
              <a:extLst>
                <a:ext uri="{FF2B5EF4-FFF2-40B4-BE49-F238E27FC236}">
                  <a16:creationId xmlns:a16="http://schemas.microsoft.com/office/drawing/2014/main" id="{481018B7-2B2F-6742-BD37-E9AD307B2E09}"/>
                </a:ext>
              </a:extLst>
            </p:cNvPr>
            <p:cNvSpPr/>
            <p:nvPr/>
          </p:nvSpPr>
          <p:spPr>
            <a:xfrm>
              <a:off x="5286947" y="3776842"/>
              <a:ext cx="396000" cy="216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2600"/>
                </a:gs>
                <a:gs pos="50000">
                  <a:srgbClr val="FF7E79"/>
                </a:gs>
                <a:gs pos="100000">
                  <a:srgbClr val="FF2600"/>
                </a:gs>
              </a:gsLst>
              <a:lin ang="1620000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3EBF48A7-4500-5649-AD3A-F1968C5CD13C}"/>
                </a:ext>
              </a:extLst>
            </p:cNvPr>
            <p:cNvSpPr txBox="1"/>
            <p:nvPr/>
          </p:nvSpPr>
          <p:spPr>
            <a:xfrm>
              <a:off x="5262593" y="3753566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TBK1</a:t>
              </a:r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E4B5451-EDCE-FE44-A37D-440B9D94AC13}"/>
              </a:ext>
            </a:extLst>
          </p:cNvPr>
          <p:cNvGrpSpPr/>
          <p:nvPr/>
        </p:nvGrpSpPr>
        <p:grpSpPr>
          <a:xfrm>
            <a:off x="6118686" y="6201528"/>
            <a:ext cx="433132" cy="261610"/>
            <a:chOff x="5269069" y="3761515"/>
            <a:chExt cx="433132" cy="261610"/>
          </a:xfrm>
        </p:grpSpPr>
        <p:sp>
          <p:nvSpPr>
            <p:cNvPr id="144" name="Rectangle à coins arrondis 143">
              <a:extLst>
                <a:ext uri="{FF2B5EF4-FFF2-40B4-BE49-F238E27FC236}">
                  <a16:creationId xmlns:a16="http://schemas.microsoft.com/office/drawing/2014/main" id="{4EBB3139-342C-0742-BDAF-61C7A682B707}"/>
                </a:ext>
              </a:extLst>
            </p:cNvPr>
            <p:cNvSpPr/>
            <p:nvPr/>
          </p:nvSpPr>
          <p:spPr>
            <a:xfrm>
              <a:off x="5286947" y="3776842"/>
              <a:ext cx="396000" cy="216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B050"/>
                </a:gs>
                <a:gs pos="50000">
                  <a:srgbClr val="92D050"/>
                </a:gs>
                <a:gs pos="100000">
                  <a:srgbClr val="00B050"/>
                </a:gs>
              </a:gsLst>
              <a:lin ang="1620000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29BD2BDC-0805-9D43-B237-F563824686D9}"/>
                </a:ext>
              </a:extLst>
            </p:cNvPr>
            <p:cNvSpPr txBox="1"/>
            <p:nvPr/>
          </p:nvSpPr>
          <p:spPr>
            <a:xfrm>
              <a:off x="5269069" y="3761515"/>
              <a:ext cx="4331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IRF3</a:t>
              </a: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D5D20AD1-2456-8943-A902-BC30E7DED521}"/>
              </a:ext>
            </a:extLst>
          </p:cNvPr>
          <p:cNvGrpSpPr/>
          <p:nvPr/>
        </p:nvGrpSpPr>
        <p:grpSpPr>
          <a:xfrm>
            <a:off x="6929330" y="5720033"/>
            <a:ext cx="256802" cy="261610"/>
            <a:chOff x="9588843" y="6260757"/>
            <a:chExt cx="256802" cy="261610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FFCA1E9B-0C48-B54A-B461-A2E3D299D13E}"/>
                </a:ext>
              </a:extLst>
            </p:cNvPr>
            <p:cNvSpPr/>
            <p:nvPr/>
          </p:nvSpPr>
          <p:spPr>
            <a:xfrm>
              <a:off x="9621616" y="6291463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C8517E18-FF65-FB4E-A4F8-525E2FC656D8}"/>
                </a:ext>
              </a:extLst>
            </p:cNvPr>
            <p:cNvSpPr txBox="1"/>
            <p:nvPr/>
          </p:nvSpPr>
          <p:spPr>
            <a:xfrm>
              <a:off x="9588843" y="6260757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P</a:t>
              </a:r>
              <a:endParaRPr lang="en-US"/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6DDD080D-462B-6B4E-BC36-67F7D7715588}"/>
              </a:ext>
            </a:extLst>
          </p:cNvPr>
          <p:cNvGrpSpPr/>
          <p:nvPr/>
        </p:nvGrpSpPr>
        <p:grpSpPr>
          <a:xfrm>
            <a:off x="6508474" y="6207521"/>
            <a:ext cx="256802" cy="261610"/>
            <a:chOff x="9741243" y="6413157"/>
            <a:chExt cx="256802" cy="261610"/>
          </a:xfrm>
        </p:grpSpPr>
        <p:sp>
          <p:nvSpPr>
            <p:cNvPr id="146" name="Ellipse 145">
              <a:extLst>
                <a:ext uri="{FF2B5EF4-FFF2-40B4-BE49-F238E27FC236}">
                  <a16:creationId xmlns:a16="http://schemas.microsoft.com/office/drawing/2014/main" id="{51BFA7D0-DDC9-AF46-B001-D3BF4F966E28}"/>
                </a:ext>
              </a:extLst>
            </p:cNvPr>
            <p:cNvSpPr/>
            <p:nvPr/>
          </p:nvSpPr>
          <p:spPr>
            <a:xfrm>
              <a:off x="9774016" y="6443863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E6AE0DFA-03FF-554C-A9C9-BF45A5CCBEFB}"/>
                </a:ext>
              </a:extLst>
            </p:cNvPr>
            <p:cNvSpPr txBox="1"/>
            <p:nvPr/>
          </p:nvSpPr>
          <p:spPr>
            <a:xfrm>
              <a:off x="9741243" y="6413157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P</a:t>
              </a:r>
              <a:endParaRPr lang="en-US"/>
            </a:p>
          </p:txBody>
        </p: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6A3EBEF8-4E26-254A-B842-02AB9DBF80FE}"/>
              </a:ext>
            </a:extLst>
          </p:cNvPr>
          <p:cNvGrpSpPr/>
          <p:nvPr/>
        </p:nvGrpSpPr>
        <p:grpSpPr>
          <a:xfrm>
            <a:off x="5688573" y="7811173"/>
            <a:ext cx="1255296" cy="174594"/>
            <a:chOff x="1399674" y="5410196"/>
            <a:chExt cx="3011902" cy="384511"/>
          </a:xfrm>
        </p:grpSpPr>
        <p:sp>
          <p:nvSpPr>
            <p:cNvPr id="14" name="Forme libre 13">
              <a:extLst>
                <a:ext uri="{FF2B5EF4-FFF2-40B4-BE49-F238E27FC236}">
                  <a16:creationId xmlns:a16="http://schemas.microsoft.com/office/drawing/2014/main" id="{2BF64639-9CA4-A14A-9ED7-A5F365CC4B58}"/>
                </a:ext>
              </a:extLst>
            </p:cNvPr>
            <p:cNvSpPr/>
            <p:nvPr/>
          </p:nvSpPr>
          <p:spPr>
            <a:xfrm>
              <a:off x="1399674" y="5410196"/>
              <a:ext cx="2907631" cy="376495"/>
            </a:xfrm>
            <a:custGeom>
              <a:avLst/>
              <a:gdLst>
                <a:gd name="connsiteX0" fmla="*/ 0 w 2907631"/>
                <a:gd name="connsiteY0" fmla="*/ 168442 h 376495"/>
                <a:gd name="connsiteX1" fmla="*/ 168442 w 2907631"/>
                <a:gd name="connsiteY1" fmla="*/ 364958 h 376495"/>
                <a:gd name="connsiteX2" fmla="*/ 364958 w 2907631"/>
                <a:gd name="connsiteY2" fmla="*/ 16042 h 376495"/>
                <a:gd name="connsiteX3" fmla="*/ 549442 w 2907631"/>
                <a:gd name="connsiteY3" fmla="*/ 368969 h 376495"/>
                <a:gd name="connsiteX4" fmla="*/ 721894 w 2907631"/>
                <a:gd name="connsiteY4" fmla="*/ 16042 h 376495"/>
                <a:gd name="connsiteX5" fmla="*/ 926431 w 2907631"/>
                <a:gd name="connsiteY5" fmla="*/ 368969 h 376495"/>
                <a:gd name="connsiteX6" fmla="*/ 1086852 w 2907631"/>
                <a:gd name="connsiteY6" fmla="*/ 8021 h 376495"/>
                <a:gd name="connsiteX7" fmla="*/ 1279358 w 2907631"/>
                <a:gd name="connsiteY7" fmla="*/ 364958 h 376495"/>
                <a:gd name="connsiteX8" fmla="*/ 1451810 w 2907631"/>
                <a:gd name="connsiteY8" fmla="*/ 4011 h 376495"/>
                <a:gd name="connsiteX9" fmla="*/ 1636294 w 2907631"/>
                <a:gd name="connsiteY9" fmla="*/ 364958 h 376495"/>
                <a:gd name="connsiteX10" fmla="*/ 1816768 w 2907631"/>
                <a:gd name="connsiteY10" fmla="*/ 4011 h 376495"/>
                <a:gd name="connsiteX11" fmla="*/ 2009273 w 2907631"/>
                <a:gd name="connsiteY11" fmla="*/ 372979 h 376495"/>
                <a:gd name="connsiteX12" fmla="*/ 2173705 w 2907631"/>
                <a:gd name="connsiteY12" fmla="*/ 4011 h 376495"/>
                <a:gd name="connsiteX13" fmla="*/ 2370221 w 2907631"/>
                <a:gd name="connsiteY13" fmla="*/ 368969 h 376495"/>
                <a:gd name="connsiteX14" fmla="*/ 2546684 w 2907631"/>
                <a:gd name="connsiteY14" fmla="*/ 0 h 376495"/>
                <a:gd name="connsiteX15" fmla="*/ 2751221 w 2907631"/>
                <a:gd name="connsiteY15" fmla="*/ 368969 h 376495"/>
                <a:gd name="connsiteX16" fmla="*/ 2907631 w 2907631"/>
                <a:gd name="connsiteY16" fmla="*/ 212558 h 37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07631" h="376495">
                  <a:moveTo>
                    <a:pt x="0" y="168442"/>
                  </a:moveTo>
                  <a:cubicBezTo>
                    <a:pt x="53808" y="279400"/>
                    <a:pt x="107616" y="390358"/>
                    <a:pt x="168442" y="364958"/>
                  </a:cubicBezTo>
                  <a:cubicBezTo>
                    <a:pt x="229268" y="339558"/>
                    <a:pt x="301458" y="15374"/>
                    <a:pt x="364958" y="16042"/>
                  </a:cubicBezTo>
                  <a:cubicBezTo>
                    <a:pt x="428458" y="16710"/>
                    <a:pt x="489953" y="368969"/>
                    <a:pt x="549442" y="368969"/>
                  </a:cubicBezTo>
                  <a:cubicBezTo>
                    <a:pt x="608931" y="368969"/>
                    <a:pt x="659063" y="16042"/>
                    <a:pt x="721894" y="16042"/>
                  </a:cubicBezTo>
                  <a:cubicBezTo>
                    <a:pt x="784725" y="16042"/>
                    <a:pt x="865605" y="370306"/>
                    <a:pt x="926431" y="368969"/>
                  </a:cubicBezTo>
                  <a:cubicBezTo>
                    <a:pt x="987257" y="367632"/>
                    <a:pt x="1028031" y="8689"/>
                    <a:pt x="1086852" y="8021"/>
                  </a:cubicBezTo>
                  <a:cubicBezTo>
                    <a:pt x="1145673" y="7352"/>
                    <a:pt x="1218532" y="365626"/>
                    <a:pt x="1279358" y="364958"/>
                  </a:cubicBezTo>
                  <a:cubicBezTo>
                    <a:pt x="1340184" y="364290"/>
                    <a:pt x="1392321" y="4011"/>
                    <a:pt x="1451810" y="4011"/>
                  </a:cubicBezTo>
                  <a:cubicBezTo>
                    <a:pt x="1511299" y="4011"/>
                    <a:pt x="1575468" y="364958"/>
                    <a:pt x="1636294" y="364958"/>
                  </a:cubicBezTo>
                  <a:cubicBezTo>
                    <a:pt x="1697120" y="364958"/>
                    <a:pt x="1754605" y="2674"/>
                    <a:pt x="1816768" y="4011"/>
                  </a:cubicBezTo>
                  <a:cubicBezTo>
                    <a:pt x="1878931" y="5348"/>
                    <a:pt x="1949784" y="372979"/>
                    <a:pt x="2009273" y="372979"/>
                  </a:cubicBezTo>
                  <a:cubicBezTo>
                    <a:pt x="2068762" y="372979"/>
                    <a:pt x="2113547" y="4679"/>
                    <a:pt x="2173705" y="4011"/>
                  </a:cubicBezTo>
                  <a:cubicBezTo>
                    <a:pt x="2233863" y="3343"/>
                    <a:pt x="2308058" y="369637"/>
                    <a:pt x="2370221" y="368969"/>
                  </a:cubicBezTo>
                  <a:cubicBezTo>
                    <a:pt x="2432384" y="368301"/>
                    <a:pt x="2483184" y="0"/>
                    <a:pt x="2546684" y="0"/>
                  </a:cubicBezTo>
                  <a:cubicBezTo>
                    <a:pt x="2610184" y="0"/>
                    <a:pt x="2691063" y="333543"/>
                    <a:pt x="2751221" y="368969"/>
                  </a:cubicBezTo>
                  <a:cubicBezTo>
                    <a:pt x="2811379" y="404395"/>
                    <a:pt x="2859505" y="308476"/>
                    <a:pt x="2907631" y="212558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orme libre 153">
              <a:extLst>
                <a:ext uri="{FF2B5EF4-FFF2-40B4-BE49-F238E27FC236}">
                  <a16:creationId xmlns:a16="http://schemas.microsoft.com/office/drawing/2014/main" id="{C105721A-718E-B54A-865A-D3669ACE96D2}"/>
                </a:ext>
              </a:extLst>
            </p:cNvPr>
            <p:cNvSpPr/>
            <p:nvPr/>
          </p:nvSpPr>
          <p:spPr>
            <a:xfrm>
              <a:off x="1503945" y="5418212"/>
              <a:ext cx="2907631" cy="376495"/>
            </a:xfrm>
            <a:custGeom>
              <a:avLst/>
              <a:gdLst>
                <a:gd name="connsiteX0" fmla="*/ 0 w 2907631"/>
                <a:gd name="connsiteY0" fmla="*/ 168442 h 376495"/>
                <a:gd name="connsiteX1" fmla="*/ 168442 w 2907631"/>
                <a:gd name="connsiteY1" fmla="*/ 364958 h 376495"/>
                <a:gd name="connsiteX2" fmla="*/ 364958 w 2907631"/>
                <a:gd name="connsiteY2" fmla="*/ 16042 h 376495"/>
                <a:gd name="connsiteX3" fmla="*/ 549442 w 2907631"/>
                <a:gd name="connsiteY3" fmla="*/ 368969 h 376495"/>
                <a:gd name="connsiteX4" fmla="*/ 721894 w 2907631"/>
                <a:gd name="connsiteY4" fmla="*/ 16042 h 376495"/>
                <a:gd name="connsiteX5" fmla="*/ 926431 w 2907631"/>
                <a:gd name="connsiteY5" fmla="*/ 368969 h 376495"/>
                <a:gd name="connsiteX6" fmla="*/ 1086852 w 2907631"/>
                <a:gd name="connsiteY6" fmla="*/ 8021 h 376495"/>
                <a:gd name="connsiteX7" fmla="*/ 1279358 w 2907631"/>
                <a:gd name="connsiteY7" fmla="*/ 364958 h 376495"/>
                <a:gd name="connsiteX8" fmla="*/ 1451810 w 2907631"/>
                <a:gd name="connsiteY8" fmla="*/ 4011 h 376495"/>
                <a:gd name="connsiteX9" fmla="*/ 1636294 w 2907631"/>
                <a:gd name="connsiteY9" fmla="*/ 364958 h 376495"/>
                <a:gd name="connsiteX10" fmla="*/ 1816768 w 2907631"/>
                <a:gd name="connsiteY10" fmla="*/ 4011 h 376495"/>
                <a:gd name="connsiteX11" fmla="*/ 2009273 w 2907631"/>
                <a:gd name="connsiteY11" fmla="*/ 372979 h 376495"/>
                <a:gd name="connsiteX12" fmla="*/ 2173705 w 2907631"/>
                <a:gd name="connsiteY12" fmla="*/ 4011 h 376495"/>
                <a:gd name="connsiteX13" fmla="*/ 2370221 w 2907631"/>
                <a:gd name="connsiteY13" fmla="*/ 368969 h 376495"/>
                <a:gd name="connsiteX14" fmla="*/ 2546684 w 2907631"/>
                <a:gd name="connsiteY14" fmla="*/ 0 h 376495"/>
                <a:gd name="connsiteX15" fmla="*/ 2751221 w 2907631"/>
                <a:gd name="connsiteY15" fmla="*/ 368969 h 376495"/>
                <a:gd name="connsiteX16" fmla="*/ 2907631 w 2907631"/>
                <a:gd name="connsiteY16" fmla="*/ 212558 h 37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07631" h="376495">
                  <a:moveTo>
                    <a:pt x="0" y="168442"/>
                  </a:moveTo>
                  <a:cubicBezTo>
                    <a:pt x="53808" y="279400"/>
                    <a:pt x="107616" y="390358"/>
                    <a:pt x="168442" y="364958"/>
                  </a:cubicBezTo>
                  <a:cubicBezTo>
                    <a:pt x="229268" y="339558"/>
                    <a:pt x="301458" y="15374"/>
                    <a:pt x="364958" y="16042"/>
                  </a:cubicBezTo>
                  <a:cubicBezTo>
                    <a:pt x="428458" y="16710"/>
                    <a:pt x="489953" y="368969"/>
                    <a:pt x="549442" y="368969"/>
                  </a:cubicBezTo>
                  <a:cubicBezTo>
                    <a:pt x="608931" y="368969"/>
                    <a:pt x="659063" y="16042"/>
                    <a:pt x="721894" y="16042"/>
                  </a:cubicBezTo>
                  <a:cubicBezTo>
                    <a:pt x="784725" y="16042"/>
                    <a:pt x="865605" y="370306"/>
                    <a:pt x="926431" y="368969"/>
                  </a:cubicBezTo>
                  <a:cubicBezTo>
                    <a:pt x="987257" y="367632"/>
                    <a:pt x="1028031" y="8689"/>
                    <a:pt x="1086852" y="8021"/>
                  </a:cubicBezTo>
                  <a:cubicBezTo>
                    <a:pt x="1145673" y="7352"/>
                    <a:pt x="1218532" y="365626"/>
                    <a:pt x="1279358" y="364958"/>
                  </a:cubicBezTo>
                  <a:cubicBezTo>
                    <a:pt x="1340184" y="364290"/>
                    <a:pt x="1392321" y="4011"/>
                    <a:pt x="1451810" y="4011"/>
                  </a:cubicBezTo>
                  <a:cubicBezTo>
                    <a:pt x="1511299" y="4011"/>
                    <a:pt x="1575468" y="364958"/>
                    <a:pt x="1636294" y="364958"/>
                  </a:cubicBezTo>
                  <a:cubicBezTo>
                    <a:pt x="1697120" y="364958"/>
                    <a:pt x="1754605" y="2674"/>
                    <a:pt x="1816768" y="4011"/>
                  </a:cubicBezTo>
                  <a:cubicBezTo>
                    <a:pt x="1878931" y="5348"/>
                    <a:pt x="1949784" y="372979"/>
                    <a:pt x="2009273" y="372979"/>
                  </a:cubicBezTo>
                  <a:cubicBezTo>
                    <a:pt x="2068762" y="372979"/>
                    <a:pt x="2113547" y="4679"/>
                    <a:pt x="2173705" y="4011"/>
                  </a:cubicBezTo>
                  <a:cubicBezTo>
                    <a:pt x="2233863" y="3343"/>
                    <a:pt x="2308058" y="369637"/>
                    <a:pt x="2370221" y="368969"/>
                  </a:cubicBezTo>
                  <a:cubicBezTo>
                    <a:pt x="2432384" y="368301"/>
                    <a:pt x="2483184" y="0"/>
                    <a:pt x="2546684" y="0"/>
                  </a:cubicBezTo>
                  <a:cubicBezTo>
                    <a:pt x="2610184" y="0"/>
                    <a:pt x="2691063" y="333543"/>
                    <a:pt x="2751221" y="368969"/>
                  </a:cubicBezTo>
                  <a:cubicBezTo>
                    <a:pt x="2811379" y="404395"/>
                    <a:pt x="2859505" y="308476"/>
                    <a:pt x="2907631" y="212558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762A662C-B56F-B943-9624-FA1C62427EFD}"/>
              </a:ext>
            </a:extLst>
          </p:cNvPr>
          <p:cNvCxnSpPr/>
          <p:nvPr/>
        </p:nvCxnSpPr>
        <p:spPr>
          <a:xfrm>
            <a:off x="6307515" y="7638118"/>
            <a:ext cx="236548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9732341D-4613-3740-A59C-756FAAA7C6D7}"/>
              </a:ext>
            </a:extLst>
          </p:cNvPr>
          <p:cNvCxnSpPr/>
          <p:nvPr/>
        </p:nvCxnSpPr>
        <p:spPr>
          <a:xfrm>
            <a:off x="6312595" y="7638121"/>
            <a:ext cx="0" cy="1748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84AB2D3B-D710-714C-903F-666A1AECC73A}"/>
              </a:ext>
            </a:extLst>
          </p:cNvPr>
          <p:cNvGrpSpPr/>
          <p:nvPr/>
        </p:nvGrpSpPr>
        <p:grpSpPr>
          <a:xfrm rot="16200000">
            <a:off x="5658411" y="7406787"/>
            <a:ext cx="650271" cy="452232"/>
            <a:chOff x="2029136" y="5851797"/>
            <a:chExt cx="650271" cy="452232"/>
          </a:xfrm>
        </p:grpSpPr>
        <p:grpSp>
          <p:nvGrpSpPr>
            <p:cNvPr id="155" name="Groupe 154">
              <a:extLst>
                <a:ext uri="{FF2B5EF4-FFF2-40B4-BE49-F238E27FC236}">
                  <a16:creationId xmlns:a16="http://schemas.microsoft.com/office/drawing/2014/main" id="{1FBC5357-6DE1-5143-8EB2-F51F1323E789}"/>
                </a:ext>
              </a:extLst>
            </p:cNvPr>
            <p:cNvGrpSpPr/>
            <p:nvPr/>
          </p:nvGrpSpPr>
          <p:grpSpPr>
            <a:xfrm>
              <a:off x="2029136" y="5851797"/>
              <a:ext cx="433132" cy="261610"/>
              <a:chOff x="5269069" y="3761515"/>
              <a:chExt cx="433132" cy="261610"/>
            </a:xfrm>
          </p:grpSpPr>
          <p:sp>
            <p:nvSpPr>
              <p:cNvPr id="156" name="Rectangle à coins arrondis 155">
                <a:extLst>
                  <a:ext uri="{FF2B5EF4-FFF2-40B4-BE49-F238E27FC236}">
                    <a16:creationId xmlns:a16="http://schemas.microsoft.com/office/drawing/2014/main" id="{85AB8247-AD80-844A-AD47-95876128D620}"/>
                  </a:ext>
                </a:extLst>
              </p:cNvPr>
              <p:cNvSpPr/>
              <p:nvPr/>
            </p:nvSpPr>
            <p:spPr>
              <a:xfrm>
                <a:off x="5286947" y="3776842"/>
                <a:ext cx="396000" cy="2160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00B050"/>
                  </a:gs>
                  <a:gs pos="50000">
                    <a:srgbClr val="92D050"/>
                  </a:gs>
                  <a:gs pos="100000">
                    <a:srgbClr val="00B050"/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ZoneTexte 156">
                <a:extLst>
                  <a:ext uri="{FF2B5EF4-FFF2-40B4-BE49-F238E27FC236}">
                    <a16:creationId xmlns:a16="http://schemas.microsoft.com/office/drawing/2014/main" id="{3B8790DB-07BC-D24A-A90A-0ED096FFC636}"/>
                  </a:ext>
                </a:extLst>
              </p:cNvPr>
              <p:cNvSpPr txBox="1"/>
              <p:nvPr/>
            </p:nvSpPr>
            <p:spPr>
              <a:xfrm>
                <a:off x="5269069" y="3761515"/>
                <a:ext cx="43313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IRF3</a:t>
                </a:r>
              </a:p>
            </p:txBody>
          </p:sp>
        </p:grp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9E5BD1B6-B386-9948-9CAB-FD45D0E02F62}"/>
                </a:ext>
              </a:extLst>
            </p:cNvPr>
            <p:cNvGrpSpPr/>
            <p:nvPr/>
          </p:nvGrpSpPr>
          <p:grpSpPr>
            <a:xfrm>
              <a:off x="2418924" y="5857790"/>
              <a:ext cx="256802" cy="261610"/>
              <a:chOff x="9741243" y="6413157"/>
              <a:chExt cx="256802" cy="261610"/>
            </a:xfrm>
          </p:grpSpPr>
          <p:sp>
            <p:nvSpPr>
              <p:cNvPr id="159" name="Ellipse 158">
                <a:extLst>
                  <a:ext uri="{FF2B5EF4-FFF2-40B4-BE49-F238E27FC236}">
                    <a16:creationId xmlns:a16="http://schemas.microsoft.com/office/drawing/2014/main" id="{2E56A9ED-7B6D-044F-B44B-86C0AAD5D979}"/>
                  </a:ext>
                </a:extLst>
              </p:cNvPr>
              <p:cNvSpPr/>
              <p:nvPr/>
            </p:nvSpPr>
            <p:spPr>
              <a:xfrm>
                <a:off x="9774016" y="6443863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ZoneTexte 159">
                <a:extLst>
                  <a:ext uri="{FF2B5EF4-FFF2-40B4-BE49-F238E27FC236}">
                    <a16:creationId xmlns:a16="http://schemas.microsoft.com/office/drawing/2014/main" id="{4E7F9DFC-252C-CB4D-A37C-FFB9ABA811E5}"/>
                  </a:ext>
                </a:extLst>
              </p:cNvPr>
              <p:cNvSpPr txBox="1"/>
              <p:nvPr/>
            </p:nvSpPr>
            <p:spPr>
              <a:xfrm>
                <a:off x="9741243" y="6413157"/>
                <a:ext cx="2568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P</a:t>
                </a:r>
                <a:endParaRPr lang="en-US"/>
              </a:p>
            </p:txBody>
          </p:sp>
        </p:grpSp>
        <p:grpSp>
          <p:nvGrpSpPr>
            <p:cNvPr id="161" name="Groupe 160">
              <a:extLst>
                <a:ext uri="{FF2B5EF4-FFF2-40B4-BE49-F238E27FC236}">
                  <a16:creationId xmlns:a16="http://schemas.microsoft.com/office/drawing/2014/main" id="{7B5A4D32-36DA-914C-B54F-40E90AC34726}"/>
                </a:ext>
              </a:extLst>
            </p:cNvPr>
            <p:cNvGrpSpPr/>
            <p:nvPr/>
          </p:nvGrpSpPr>
          <p:grpSpPr>
            <a:xfrm>
              <a:off x="2032817" y="6036426"/>
              <a:ext cx="433132" cy="261610"/>
              <a:chOff x="5269069" y="3761515"/>
              <a:chExt cx="433132" cy="261610"/>
            </a:xfrm>
          </p:grpSpPr>
          <p:sp>
            <p:nvSpPr>
              <p:cNvPr id="162" name="Rectangle à coins arrondis 161">
                <a:extLst>
                  <a:ext uri="{FF2B5EF4-FFF2-40B4-BE49-F238E27FC236}">
                    <a16:creationId xmlns:a16="http://schemas.microsoft.com/office/drawing/2014/main" id="{C18BE2A3-46FA-4D4C-AE9F-2137C9D60132}"/>
                  </a:ext>
                </a:extLst>
              </p:cNvPr>
              <p:cNvSpPr/>
              <p:nvPr/>
            </p:nvSpPr>
            <p:spPr>
              <a:xfrm>
                <a:off x="5286947" y="3776842"/>
                <a:ext cx="396000" cy="2160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00B050"/>
                  </a:gs>
                  <a:gs pos="50000">
                    <a:srgbClr val="92D050"/>
                  </a:gs>
                  <a:gs pos="100000">
                    <a:srgbClr val="00B050"/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7C3DD130-B55F-5F4E-856E-BD5B52D03A89}"/>
                  </a:ext>
                </a:extLst>
              </p:cNvPr>
              <p:cNvSpPr txBox="1"/>
              <p:nvPr/>
            </p:nvSpPr>
            <p:spPr>
              <a:xfrm>
                <a:off x="5269069" y="3761515"/>
                <a:ext cx="43313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IRF3</a:t>
                </a:r>
              </a:p>
            </p:txBody>
          </p:sp>
        </p:grpSp>
        <p:grpSp>
          <p:nvGrpSpPr>
            <p:cNvPr id="164" name="Groupe 163">
              <a:extLst>
                <a:ext uri="{FF2B5EF4-FFF2-40B4-BE49-F238E27FC236}">
                  <a16:creationId xmlns:a16="http://schemas.microsoft.com/office/drawing/2014/main" id="{0D4EC5AD-BF9A-0140-ABDC-4717CD4E2DBD}"/>
                </a:ext>
              </a:extLst>
            </p:cNvPr>
            <p:cNvGrpSpPr/>
            <p:nvPr/>
          </p:nvGrpSpPr>
          <p:grpSpPr>
            <a:xfrm>
              <a:off x="2422605" y="6042419"/>
              <a:ext cx="256802" cy="261610"/>
              <a:chOff x="9741243" y="6413157"/>
              <a:chExt cx="256802" cy="261610"/>
            </a:xfrm>
          </p:grpSpPr>
          <p:sp>
            <p:nvSpPr>
              <p:cNvPr id="165" name="Ellipse 164">
                <a:extLst>
                  <a:ext uri="{FF2B5EF4-FFF2-40B4-BE49-F238E27FC236}">
                    <a16:creationId xmlns:a16="http://schemas.microsoft.com/office/drawing/2014/main" id="{0829751B-5114-4447-8633-80361A2A775C}"/>
                  </a:ext>
                </a:extLst>
              </p:cNvPr>
              <p:cNvSpPr/>
              <p:nvPr/>
            </p:nvSpPr>
            <p:spPr>
              <a:xfrm>
                <a:off x="9774016" y="6443863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ZoneTexte 165">
                <a:extLst>
                  <a:ext uri="{FF2B5EF4-FFF2-40B4-BE49-F238E27FC236}">
                    <a16:creationId xmlns:a16="http://schemas.microsoft.com/office/drawing/2014/main" id="{03B9E87F-92F2-E74C-8110-53BC46E01A71}"/>
                  </a:ext>
                </a:extLst>
              </p:cNvPr>
              <p:cNvSpPr txBox="1"/>
              <p:nvPr/>
            </p:nvSpPr>
            <p:spPr>
              <a:xfrm>
                <a:off x="9741243" y="6413157"/>
                <a:ext cx="2568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P</a:t>
                </a:r>
                <a:endParaRPr lang="en-US"/>
              </a:p>
            </p:txBody>
          </p:sp>
        </p:grp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17708F14-31D3-B143-9016-4587D3E188CA}"/>
              </a:ext>
            </a:extLst>
          </p:cNvPr>
          <p:cNvGrpSpPr/>
          <p:nvPr/>
        </p:nvGrpSpPr>
        <p:grpSpPr>
          <a:xfrm>
            <a:off x="7707655" y="3821301"/>
            <a:ext cx="753732" cy="443898"/>
            <a:chOff x="7694955" y="2278251"/>
            <a:chExt cx="753732" cy="443898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9105A9A8-BD08-4D4A-8325-87391F438CAE}"/>
                </a:ext>
              </a:extLst>
            </p:cNvPr>
            <p:cNvGrpSpPr/>
            <p:nvPr/>
          </p:nvGrpSpPr>
          <p:grpSpPr>
            <a:xfrm>
              <a:off x="7815490" y="2548711"/>
              <a:ext cx="559773" cy="173438"/>
              <a:chOff x="965663" y="5939202"/>
              <a:chExt cx="1583285" cy="367128"/>
            </a:xfrm>
          </p:grpSpPr>
          <p:sp>
            <p:nvSpPr>
              <p:cNvPr id="168" name="Forme libre 167">
                <a:extLst>
                  <a:ext uri="{FF2B5EF4-FFF2-40B4-BE49-F238E27FC236}">
                    <a16:creationId xmlns:a16="http://schemas.microsoft.com/office/drawing/2014/main" id="{721CAC9A-8495-6143-9088-8B7943B95886}"/>
                  </a:ext>
                </a:extLst>
              </p:cNvPr>
              <p:cNvSpPr/>
              <p:nvPr/>
            </p:nvSpPr>
            <p:spPr>
              <a:xfrm>
                <a:off x="965663" y="5939203"/>
                <a:ext cx="1463919" cy="367127"/>
              </a:xfrm>
              <a:custGeom>
                <a:avLst/>
                <a:gdLst>
                  <a:gd name="connsiteX0" fmla="*/ 0 w 1463919"/>
                  <a:gd name="connsiteY0" fmla="*/ 202224 h 367127"/>
                  <a:gd name="connsiteX1" fmla="*/ 180242 w 1463919"/>
                  <a:gd name="connsiteY1" fmla="*/ 360486 h 367127"/>
                  <a:gd name="connsiteX2" fmla="*/ 364880 w 1463919"/>
                  <a:gd name="connsiteY2" fmla="*/ 4397 h 367127"/>
                  <a:gd name="connsiteX3" fmla="*/ 558311 w 1463919"/>
                  <a:gd name="connsiteY3" fmla="*/ 356089 h 367127"/>
                  <a:gd name="connsiteX4" fmla="*/ 729761 w 1463919"/>
                  <a:gd name="connsiteY4" fmla="*/ 1 h 367127"/>
                  <a:gd name="connsiteX5" fmla="*/ 918796 w 1463919"/>
                  <a:gd name="connsiteY5" fmla="*/ 360486 h 367127"/>
                  <a:gd name="connsiteX6" fmla="*/ 1094642 w 1463919"/>
                  <a:gd name="connsiteY6" fmla="*/ 1 h 367127"/>
                  <a:gd name="connsiteX7" fmla="*/ 1279280 w 1463919"/>
                  <a:gd name="connsiteY7" fmla="*/ 360486 h 367127"/>
                  <a:gd name="connsiteX8" fmla="*/ 1463919 w 1463919"/>
                  <a:gd name="connsiteY8" fmla="*/ 162659 h 367127"/>
                  <a:gd name="connsiteX9" fmla="*/ 1463919 w 1463919"/>
                  <a:gd name="connsiteY9" fmla="*/ 162659 h 36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63919" h="367127">
                    <a:moveTo>
                      <a:pt x="0" y="202224"/>
                    </a:moveTo>
                    <a:cubicBezTo>
                      <a:pt x="59714" y="297840"/>
                      <a:pt x="119429" y="393457"/>
                      <a:pt x="180242" y="360486"/>
                    </a:cubicBezTo>
                    <a:cubicBezTo>
                      <a:pt x="241055" y="327515"/>
                      <a:pt x="301869" y="5130"/>
                      <a:pt x="364880" y="4397"/>
                    </a:cubicBezTo>
                    <a:cubicBezTo>
                      <a:pt x="427891" y="3664"/>
                      <a:pt x="497498" y="356822"/>
                      <a:pt x="558311" y="356089"/>
                    </a:cubicBezTo>
                    <a:cubicBezTo>
                      <a:pt x="619124" y="355356"/>
                      <a:pt x="669680" y="-732"/>
                      <a:pt x="729761" y="1"/>
                    </a:cubicBezTo>
                    <a:cubicBezTo>
                      <a:pt x="789842" y="734"/>
                      <a:pt x="857983" y="360486"/>
                      <a:pt x="918796" y="360486"/>
                    </a:cubicBezTo>
                    <a:cubicBezTo>
                      <a:pt x="979609" y="360486"/>
                      <a:pt x="1034561" y="1"/>
                      <a:pt x="1094642" y="1"/>
                    </a:cubicBezTo>
                    <a:cubicBezTo>
                      <a:pt x="1154723" y="1"/>
                      <a:pt x="1217734" y="333376"/>
                      <a:pt x="1279280" y="360486"/>
                    </a:cubicBezTo>
                    <a:cubicBezTo>
                      <a:pt x="1340826" y="387596"/>
                      <a:pt x="1463919" y="162659"/>
                      <a:pt x="1463919" y="162659"/>
                    </a:cubicBezTo>
                    <a:lnTo>
                      <a:pt x="1463919" y="162659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orme libre 168">
                <a:extLst>
                  <a:ext uri="{FF2B5EF4-FFF2-40B4-BE49-F238E27FC236}">
                    <a16:creationId xmlns:a16="http://schemas.microsoft.com/office/drawing/2014/main" id="{F3B2FB6E-1F85-F040-A0DD-50E54D6A71B0}"/>
                  </a:ext>
                </a:extLst>
              </p:cNvPr>
              <p:cNvSpPr/>
              <p:nvPr/>
            </p:nvSpPr>
            <p:spPr>
              <a:xfrm>
                <a:off x="1085029" y="5939202"/>
                <a:ext cx="1463919" cy="367127"/>
              </a:xfrm>
              <a:custGeom>
                <a:avLst/>
                <a:gdLst>
                  <a:gd name="connsiteX0" fmla="*/ 0 w 1463919"/>
                  <a:gd name="connsiteY0" fmla="*/ 202224 h 367127"/>
                  <a:gd name="connsiteX1" fmla="*/ 180242 w 1463919"/>
                  <a:gd name="connsiteY1" fmla="*/ 360486 h 367127"/>
                  <a:gd name="connsiteX2" fmla="*/ 364880 w 1463919"/>
                  <a:gd name="connsiteY2" fmla="*/ 4397 h 367127"/>
                  <a:gd name="connsiteX3" fmla="*/ 558311 w 1463919"/>
                  <a:gd name="connsiteY3" fmla="*/ 356089 h 367127"/>
                  <a:gd name="connsiteX4" fmla="*/ 729761 w 1463919"/>
                  <a:gd name="connsiteY4" fmla="*/ 1 h 367127"/>
                  <a:gd name="connsiteX5" fmla="*/ 918796 w 1463919"/>
                  <a:gd name="connsiteY5" fmla="*/ 360486 h 367127"/>
                  <a:gd name="connsiteX6" fmla="*/ 1094642 w 1463919"/>
                  <a:gd name="connsiteY6" fmla="*/ 1 h 367127"/>
                  <a:gd name="connsiteX7" fmla="*/ 1279280 w 1463919"/>
                  <a:gd name="connsiteY7" fmla="*/ 360486 h 367127"/>
                  <a:gd name="connsiteX8" fmla="*/ 1463919 w 1463919"/>
                  <a:gd name="connsiteY8" fmla="*/ 162659 h 367127"/>
                  <a:gd name="connsiteX9" fmla="*/ 1463919 w 1463919"/>
                  <a:gd name="connsiteY9" fmla="*/ 162659 h 36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63919" h="367127">
                    <a:moveTo>
                      <a:pt x="0" y="202224"/>
                    </a:moveTo>
                    <a:cubicBezTo>
                      <a:pt x="59714" y="297840"/>
                      <a:pt x="119429" y="393457"/>
                      <a:pt x="180242" y="360486"/>
                    </a:cubicBezTo>
                    <a:cubicBezTo>
                      <a:pt x="241055" y="327515"/>
                      <a:pt x="301869" y="5130"/>
                      <a:pt x="364880" y="4397"/>
                    </a:cubicBezTo>
                    <a:cubicBezTo>
                      <a:pt x="427891" y="3664"/>
                      <a:pt x="497498" y="356822"/>
                      <a:pt x="558311" y="356089"/>
                    </a:cubicBezTo>
                    <a:cubicBezTo>
                      <a:pt x="619124" y="355356"/>
                      <a:pt x="669680" y="-732"/>
                      <a:pt x="729761" y="1"/>
                    </a:cubicBezTo>
                    <a:cubicBezTo>
                      <a:pt x="789842" y="734"/>
                      <a:pt x="857983" y="360486"/>
                      <a:pt x="918796" y="360486"/>
                    </a:cubicBezTo>
                    <a:cubicBezTo>
                      <a:pt x="979609" y="360486"/>
                      <a:pt x="1034561" y="1"/>
                      <a:pt x="1094642" y="1"/>
                    </a:cubicBezTo>
                    <a:cubicBezTo>
                      <a:pt x="1154723" y="1"/>
                      <a:pt x="1217734" y="333376"/>
                      <a:pt x="1279280" y="360486"/>
                    </a:cubicBezTo>
                    <a:cubicBezTo>
                      <a:pt x="1340826" y="387596"/>
                      <a:pt x="1463919" y="162659"/>
                      <a:pt x="1463919" y="162659"/>
                    </a:cubicBezTo>
                    <a:lnTo>
                      <a:pt x="1463919" y="162659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0" name="ZoneTexte 169">
              <a:extLst>
                <a:ext uri="{FF2B5EF4-FFF2-40B4-BE49-F238E27FC236}">
                  <a16:creationId xmlns:a16="http://schemas.microsoft.com/office/drawing/2014/main" id="{D551707A-371B-5346-BBBC-4A6185F58C3E}"/>
                </a:ext>
              </a:extLst>
            </p:cNvPr>
            <p:cNvSpPr txBox="1"/>
            <p:nvPr/>
          </p:nvSpPr>
          <p:spPr>
            <a:xfrm>
              <a:off x="7694955" y="2278251"/>
              <a:ext cx="7537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>
                  <a:solidFill>
                    <a:srgbClr val="C00000"/>
                  </a:solidFill>
                </a:rPr>
                <a:t>Mtb</a:t>
              </a:r>
              <a:r>
                <a:rPr lang="en-US" sz="1200">
                  <a:solidFill>
                    <a:srgbClr val="C00000"/>
                  </a:solidFill>
                </a:rPr>
                <a:t> RNA</a:t>
              </a:r>
            </a:p>
          </p:txBody>
        </p:sp>
      </p:grpSp>
      <p:cxnSp>
        <p:nvCxnSpPr>
          <p:cNvPr id="171" name="Connecteur droit avec flèche 170">
            <a:extLst>
              <a:ext uri="{FF2B5EF4-FFF2-40B4-BE49-F238E27FC236}">
                <a16:creationId xmlns:a16="http://schemas.microsoft.com/office/drawing/2014/main" id="{7A3D59F7-ABFE-C049-BB76-6AB4020EF525}"/>
              </a:ext>
            </a:extLst>
          </p:cNvPr>
          <p:cNvCxnSpPr>
            <a:cxnSpLocks/>
          </p:cNvCxnSpPr>
          <p:nvPr/>
        </p:nvCxnSpPr>
        <p:spPr>
          <a:xfrm>
            <a:off x="7232406" y="3978261"/>
            <a:ext cx="443691" cy="153189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ZoneTexte 147">
            <a:extLst>
              <a:ext uri="{FF2B5EF4-FFF2-40B4-BE49-F238E27FC236}">
                <a16:creationId xmlns:a16="http://schemas.microsoft.com/office/drawing/2014/main" id="{2948A1ED-7041-364F-9560-2B3AC734308C}"/>
              </a:ext>
            </a:extLst>
          </p:cNvPr>
          <p:cNvSpPr txBox="1"/>
          <p:nvPr/>
        </p:nvSpPr>
        <p:spPr>
          <a:xfrm>
            <a:off x="6786996" y="3693873"/>
            <a:ext cx="14682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ESX-1</a:t>
            </a:r>
          </a:p>
          <a:p>
            <a:pPr algn="ctr"/>
            <a:r>
              <a:rPr lang="en-US" sz="1400" b="1"/>
              <a:t> </a:t>
            </a:r>
          </a:p>
          <a:p>
            <a:r>
              <a:rPr lang="en-US" sz="1400" b="1"/>
              <a:t>       SecA2</a:t>
            </a: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65E4AC36-7959-404B-BA81-60138FA8D371}"/>
              </a:ext>
            </a:extLst>
          </p:cNvPr>
          <p:cNvSpPr txBox="1"/>
          <p:nvPr/>
        </p:nvSpPr>
        <p:spPr>
          <a:xfrm>
            <a:off x="5257284" y="3775732"/>
            <a:ext cx="914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ESX-1 </a:t>
            </a:r>
          </a:p>
        </p:txBody>
      </p:sp>
      <p:cxnSp>
        <p:nvCxnSpPr>
          <p:cNvPr id="82" name="Connecteur droit avec flèche 81">
            <a:extLst>
              <a:ext uri="{FF2B5EF4-FFF2-40B4-BE49-F238E27FC236}">
                <a16:creationId xmlns:a16="http://schemas.microsoft.com/office/drawing/2014/main" id="{B1D7168F-AA12-DE42-A672-62C5001AF7D6}"/>
              </a:ext>
            </a:extLst>
          </p:cNvPr>
          <p:cNvCxnSpPr>
            <a:cxnSpLocks/>
          </p:cNvCxnSpPr>
          <p:nvPr/>
        </p:nvCxnSpPr>
        <p:spPr>
          <a:xfrm>
            <a:off x="5309106" y="3119560"/>
            <a:ext cx="985389" cy="311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56EAA2D-D6BB-8643-83FF-777E10871B6A}"/>
              </a:ext>
            </a:extLst>
          </p:cNvPr>
          <p:cNvSpPr txBox="1"/>
          <p:nvPr/>
        </p:nvSpPr>
        <p:spPr>
          <a:xfrm>
            <a:off x="4959874" y="3416129"/>
            <a:ext cx="1170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ESCRT</a:t>
            </a:r>
          </a:p>
        </p:txBody>
      </p:sp>
      <p:cxnSp>
        <p:nvCxnSpPr>
          <p:cNvPr id="172" name="Connecteur droit avec flèche 171">
            <a:extLst>
              <a:ext uri="{FF2B5EF4-FFF2-40B4-BE49-F238E27FC236}">
                <a16:creationId xmlns:a16="http://schemas.microsoft.com/office/drawing/2014/main" id="{5FE78021-5F92-1042-8B0C-A2B49FAC644B}"/>
              </a:ext>
            </a:extLst>
          </p:cNvPr>
          <p:cNvCxnSpPr>
            <a:cxnSpLocks/>
          </p:cNvCxnSpPr>
          <p:nvPr/>
        </p:nvCxnSpPr>
        <p:spPr>
          <a:xfrm flipH="1">
            <a:off x="8095783" y="4345894"/>
            <a:ext cx="1" cy="388412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ZoneTexte 172">
            <a:extLst>
              <a:ext uri="{FF2B5EF4-FFF2-40B4-BE49-F238E27FC236}">
                <a16:creationId xmlns:a16="http://schemas.microsoft.com/office/drawing/2014/main" id="{0B31B4F4-B171-B540-B0E4-BE7C7DE9A73A}"/>
              </a:ext>
            </a:extLst>
          </p:cNvPr>
          <p:cNvSpPr txBox="1"/>
          <p:nvPr/>
        </p:nvSpPr>
        <p:spPr>
          <a:xfrm>
            <a:off x="7866863" y="4784162"/>
            <a:ext cx="489236" cy="276999"/>
          </a:xfrm>
          <a:prstGeom prst="rect">
            <a:avLst/>
          </a:prstGeom>
          <a:solidFill>
            <a:srgbClr val="FF7E79"/>
          </a:solidFill>
        </p:spPr>
        <p:txBody>
          <a:bodyPr wrap="none" rtlCol="0">
            <a:spAutoFit/>
          </a:bodyPr>
          <a:lstStyle/>
          <a:p>
            <a:r>
              <a:rPr lang="en-US" sz="1200"/>
              <a:t>RIG-I</a:t>
            </a:r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FACCF4E9-512C-6845-99F6-F69EB94D3985}"/>
              </a:ext>
            </a:extLst>
          </p:cNvPr>
          <p:cNvSpPr txBox="1"/>
          <p:nvPr/>
        </p:nvSpPr>
        <p:spPr>
          <a:xfrm>
            <a:off x="8574829" y="5215080"/>
            <a:ext cx="555408" cy="276999"/>
          </a:xfrm>
          <a:prstGeom prst="rect">
            <a:avLst/>
          </a:prstGeom>
          <a:solidFill>
            <a:srgbClr val="FF7E79"/>
          </a:solidFill>
        </p:spPr>
        <p:txBody>
          <a:bodyPr wrap="none" rtlCol="0">
            <a:spAutoFit/>
          </a:bodyPr>
          <a:lstStyle/>
          <a:p>
            <a:r>
              <a:rPr lang="en-US" sz="1200"/>
              <a:t>MAVS</a:t>
            </a:r>
          </a:p>
        </p:txBody>
      </p:sp>
      <p:cxnSp>
        <p:nvCxnSpPr>
          <p:cNvPr id="175" name="Connecteur droit avec flèche 174">
            <a:extLst>
              <a:ext uri="{FF2B5EF4-FFF2-40B4-BE49-F238E27FC236}">
                <a16:creationId xmlns:a16="http://schemas.microsoft.com/office/drawing/2014/main" id="{0530FAC2-BBA8-C740-B233-AAB53F2C3F6A}"/>
              </a:ext>
            </a:extLst>
          </p:cNvPr>
          <p:cNvCxnSpPr>
            <a:cxnSpLocks/>
          </p:cNvCxnSpPr>
          <p:nvPr/>
        </p:nvCxnSpPr>
        <p:spPr>
          <a:xfrm>
            <a:off x="8438547" y="4890599"/>
            <a:ext cx="241523" cy="297049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ZoneTexte 175">
            <a:extLst>
              <a:ext uri="{FF2B5EF4-FFF2-40B4-BE49-F238E27FC236}">
                <a16:creationId xmlns:a16="http://schemas.microsoft.com/office/drawing/2014/main" id="{5448ADCF-DB74-F84D-90DC-73FF42829CB3}"/>
              </a:ext>
            </a:extLst>
          </p:cNvPr>
          <p:cNvSpPr txBox="1"/>
          <p:nvPr/>
        </p:nvSpPr>
        <p:spPr>
          <a:xfrm>
            <a:off x="8597945" y="5850841"/>
            <a:ext cx="502061" cy="276999"/>
          </a:xfrm>
          <a:prstGeom prst="rect">
            <a:avLst/>
          </a:prstGeom>
          <a:solidFill>
            <a:srgbClr val="FF7E79"/>
          </a:solidFill>
        </p:spPr>
        <p:txBody>
          <a:bodyPr wrap="none" rtlCol="0">
            <a:spAutoFit/>
          </a:bodyPr>
          <a:lstStyle/>
          <a:p>
            <a:r>
              <a:rPr lang="en-US" sz="1200"/>
              <a:t>TBK1</a:t>
            </a:r>
          </a:p>
        </p:txBody>
      </p:sp>
      <p:cxnSp>
        <p:nvCxnSpPr>
          <p:cNvPr id="177" name="Connecteur droit avec flèche 176">
            <a:extLst>
              <a:ext uri="{FF2B5EF4-FFF2-40B4-BE49-F238E27FC236}">
                <a16:creationId xmlns:a16="http://schemas.microsoft.com/office/drawing/2014/main" id="{D85DB9CB-FE04-8246-9B62-BEB9A2D519E8}"/>
              </a:ext>
            </a:extLst>
          </p:cNvPr>
          <p:cNvCxnSpPr>
            <a:cxnSpLocks/>
          </p:cNvCxnSpPr>
          <p:nvPr/>
        </p:nvCxnSpPr>
        <p:spPr>
          <a:xfrm>
            <a:off x="8848972" y="5539205"/>
            <a:ext cx="0" cy="264492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ZoneTexte 177">
            <a:extLst>
              <a:ext uri="{FF2B5EF4-FFF2-40B4-BE49-F238E27FC236}">
                <a16:creationId xmlns:a16="http://schemas.microsoft.com/office/drawing/2014/main" id="{80F82C10-0391-714A-B5D5-1304003A3C91}"/>
              </a:ext>
            </a:extLst>
          </p:cNvPr>
          <p:cNvSpPr txBox="1"/>
          <p:nvPr/>
        </p:nvSpPr>
        <p:spPr>
          <a:xfrm>
            <a:off x="8462717" y="6461879"/>
            <a:ext cx="455574" cy="276999"/>
          </a:xfrm>
          <a:prstGeom prst="rect">
            <a:avLst/>
          </a:prstGeom>
          <a:solidFill>
            <a:srgbClr val="FF7E79"/>
          </a:solidFill>
        </p:spPr>
        <p:txBody>
          <a:bodyPr wrap="none" rtlCol="0">
            <a:spAutoFit/>
          </a:bodyPr>
          <a:lstStyle/>
          <a:p>
            <a:r>
              <a:rPr lang="en-US" sz="1200"/>
              <a:t>IRF7</a:t>
            </a:r>
          </a:p>
        </p:txBody>
      </p:sp>
      <p:cxnSp>
        <p:nvCxnSpPr>
          <p:cNvPr id="179" name="Connecteur droit avec flèche 178">
            <a:extLst>
              <a:ext uri="{FF2B5EF4-FFF2-40B4-BE49-F238E27FC236}">
                <a16:creationId xmlns:a16="http://schemas.microsoft.com/office/drawing/2014/main" id="{D80958CF-5A62-B846-9D00-20DC3ADBB327}"/>
              </a:ext>
            </a:extLst>
          </p:cNvPr>
          <p:cNvCxnSpPr>
            <a:cxnSpLocks/>
          </p:cNvCxnSpPr>
          <p:nvPr/>
        </p:nvCxnSpPr>
        <p:spPr>
          <a:xfrm>
            <a:off x="8698475" y="6149897"/>
            <a:ext cx="0" cy="264492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avec flèche 179">
            <a:extLst>
              <a:ext uri="{FF2B5EF4-FFF2-40B4-BE49-F238E27FC236}">
                <a16:creationId xmlns:a16="http://schemas.microsoft.com/office/drawing/2014/main" id="{EF682076-8118-9C48-AB99-89231DAD9267}"/>
              </a:ext>
            </a:extLst>
          </p:cNvPr>
          <p:cNvCxnSpPr>
            <a:cxnSpLocks/>
          </p:cNvCxnSpPr>
          <p:nvPr/>
        </p:nvCxnSpPr>
        <p:spPr>
          <a:xfrm flipH="1">
            <a:off x="8255287" y="6792029"/>
            <a:ext cx="319545" cy="453840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avec flèche 180">
            <a:extLst>
              <a:ext uri="{FF2B5EF4-FFF2-40B4-BE49-F238E27FC236}">
                <a16:creationId xmlns:a16="http://schemas.microsoft.com/office/drawing/2014/main" id="{B44270F7-089C-9541-AA03-AE2E34B8B16F}"/>
              </a:ext>
            </a:extLst>
          </p:cNvPr>
          <p:cNvCxnSpPr>
            <a:cxnSpLocks/>
          </p:cNvCxnSpPr>
          <p:nvPr/>
        </p:nvCxnSpPr>
        <p:spPr>
          <a:xfrm>
            <a:off x="6770543" y="6445521"/>
            <a:ext cx="1119975" cy="741483"/>
          </a:xfrm>
          <a:prstGeom prst="straightConnector1">
            <a:avLst/>
          </a:prstGeom>
          <a:ln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>
            <a:extLst>
              <a:ext uri="{FF2B5EF4-FFF2-40B4-BE49-F238E27FC236}">
                <a16:creationId xmlns:a16="http://schemas.microsoft.com/office/drawing/2014/main" id="{317A6CA5-EEFC-9A4D-B8D5-8C2B05192017}"/>
              </a:ext>
            </a:extLst>
          </p:cNvPr>
          <p:cNvSpPr txBox="1"/>
          <p:nvPr/>
        </p:nvSpPr>
        <p:spPr>
          <a:xfrm>
            <a:off x="7528303" y="7347296"/>
            <a:ext cx="1069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/>
              <a:t>Boosted IFN-β</a:t>
            </a:r>
          </a:p>
          <a:p>
            <a:pPr algn="ctr"/>
            <a:r>
              <a:rPr lang="en-US" sz="1200"/>
              <a:t>production </a:t>
            </a:r>
          </a:p>
          <a:p>
            <a:pPr algn="ctr"/>
            <a:r>
              <a:rPr lang="en-US" sz="1200"/>
              <a:t>&amp; secretion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3885DD6F-B082-F94D-847E-982BE4B56163}"/>
              </a:ext>
            </a:extLst>
          </p:cNvPr>
          <p:cNvSpPr txBox="1"/>
          <p:nvPr/>
        </p:nvSpPr>
        <p:spPr>
          <a:xfrm>
            <a:off x="7366082" y="5931889"/>
            <a:ext cx="103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/>
              <a:t>Production of</a:t>
            </a:r>
          </a:p>
          <a:p>
            <a:pPr algn="ctr"/>
            <a:r>
              <a:rPr lang="en-US" sz="1200"/>
              <a:t>IFN-β</a:t>
            </a:r>
          </a:p>
        </p:txBody>
      </p:sp>
      <p:cxnSp>
        <p:nvCxnSpPr>
          <p:cNvPr id="184" name="Connecteur droit avec flèche 183">
            <a:extLst>
              <a:ext uri="{FF2B5EF4-FFF2-40B4-BE49-F238E27FC236}">
                <a16:creationId xmlns:a16="http://schemas.microsoft.com/office/drawing/2014/main" id="{1EC88939-4001-AE4F-99A0-1F2591AD370B}"/>
              </a:ext>
            </a:extLst>
          </p:cNvPr>
          <p:cNvCxnSpPr>
            <a:cxnSpLocks/>
          </p:cNvCxnSpPr>
          <p:nvPr/>
        </p:nvCxnSpPr>
        <p:spPr>
          <a:xfrm flipV="1">
            <a:off x="6835954" y="6282080"/>
            <a:ext cx="729519" cy="111472"/>
          </a:xfrm>
          <a:prstGeom prst="straightConnector1">
            <a:avLst/>
          </a:prstGeom>
          <a:ln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>
            <a:extLst>
              <a:ext uri="{FF2B5EF4-FFF2-40B4-BE49-F238E27FC236}">
                <a16:creationId xmlns:a16="http://schemas.microsoft.com/office/drawing/2014/main" id="{DABE3840-368A-C141-AF49-41F23F4D0884}"/>
              </a:ext>
            </a:extLst>
          </p:cNvPr>
          <p:cNvCxnSpPr>
            <a:cxnSpLocks/>
          </p:cNvCxnSpPr>
          <p:nvPr/>
        </p:nvCxnSpPr>
        <p:spPr>
          <a:xfrm>
            <a:off x="8084524" y="6308173"/>
            <a:ext cx="335869" cy="223574"/>
          </a:xfrm>
          <a:prstGeom prst="straightConnector1">
            <a:avLst/>
          </a:prstGeom>
          <a:ln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C5744B26-E68D-074F-B6B1-B7AB42CFC3AC}"/>
              </a:ext>
            </a:extLst>
          </p:cNvPr>
          <p:cNvGrpSpPr/>
          <p:nvPr/>
        </p:nvGrpSpPr>
        <p:grpSpPr>
          <a:xfrm>
            <a:off x="5288276" y="3279043"/>
            <a:ext cx="898708" cy="385885"/>
            <a:chOff x="5288276" y="1316890"/>
            <a:chExt cx="898708" cy="385885"/>
          </a:xfrm>
        </p:grpSpPr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6D580911-D784-C44F-986F-B8945BEAAFF4}"/>
                </a:ext>
              </a:extLst>
            </p:cNvPr>
            <p:cNvCxnSpPr>
              <a:cxnSpLocks/>
            </p:cNvCxnSpPr>
            <p:nvPr/>
          </p:nvCxnSpPr>
          <p:spPr>
            <a:xfrm>
              <a:off x="5288276" y="1316890"/>
              <a:ext cx="863744" cy="2749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>
              <a:extLst>
                <a:ext uri="{FF2B5EF4-FFF2-40B4-BE49-F238E27FC236}">
                  <a16:creationId xmlns:a16="http://schemas.microsoft.com/office/drawing/2014/main" id="{DBED9C60-4C96-8445-A561-9D229C7E4E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02796" y="1519329"/>
              <a:ext cx="84188" cy="183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19783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69</Words>
  <Application>Microsoft Macintosh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Brosch Roland</cp:lastModifiedBy>
  <cp:revision>19</cp:revision>
  <cp:lastPrinted>2020-12-17T15:19:48Z</cp:lastPrinted>
  <dcterms:created xsi:type="dcterms:W3CDTF">2020-12-15T14:31:19Z</dcterms:created>
  <dcterms:modified xsi:type="dcterms:W3CDTF">2021-03-10T21:48:24Z</dcterms:modified>
</cp:coreProperties>
</file>